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1" r:id="rId6"/>
    <p:sldId id="280" r:id="rId7"/>
    <p:sldId id="281" r:id="rId8"/>
    <p:sldId id="279" r:id="rId9"/>
    <p:sldId id="272" r:id="rId10"/>
    <p:sldId id="276" r:id="rId11"/>
    <p:sldId id="274" r:id="rId12"/>
    <p:sldId id="275" r:id="rId13"/>
    <p:sldId id="266" r:id="rId14"/>
  </p:sldIdLst>
  <p:sldSz cx="12192000" cy="6858000"/>
  <p:notesSz cx="6858000" cy="9144000"/>
  <p:defaultTextStyle>
    <a:defPPr>
      <a:defRPr lang="en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607F60FA-1B47-537A-CD83-52737B7F7755}" name="Nirnimesh Ghose" initials="NG" userId="S::nghose2@unl.edu::95d0a32f-9905-4cf6-b8a0-adaa874c92bb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61C91A"/>
    <a:srgbClr val="CD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71"/>
    <p:restoredTop sz="94641"/>
  </p:normalViewPr>
  <p:slideViewPr>
    <p:cSldViewPr snapToGrid="0" snapToObjects="1">
      <p:cViewPr varScale="1">
        <p:scale>
          <a:sx n="60" d="100"/>
          <a:sy n="60" d="100"/>
        </p:scale>
        <p:origin x="651" y="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8/10/relationships/authors" Target="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5EB4EB-5EA5-E542-AA34-97B9EDB2E480}" type="datetimeFigureOut">
              <a:rPr lang="en-CN" smtClean="0"/>
              <a:t>04/30/2022</a:t>
            </a:fld>
            <a:endParaRPr lang="en-C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AF42B5-E1A9-9E42-B6E6-48E6AFECA6FA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1349105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F42B5-E1A9-9E42-B6E6-48E6AFECA6FA}" type="slidenum">
              <a:rPr lang="en-CN" smtClean="0"/>
              <a:t>1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3008052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F42B5-E1A9-9E42-B6E6-48E6AFECA6FA}" type="slidenum">
              <a:rPr lang="en-CN" smtClean="0"/>
              <a:t>2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8517478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F42B5-E1A9-9E42-B6E6-48E6AFECA6FA}" type="slidenum">
              <a:rPr lang="en-CN" smtClean="0"/>
              <a:t>4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5214783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F42B5-E1A9-9E42-B6E6-48E6AFECA6FA}" type="slidenum">
              <a:rPr lang="en-CN" smtClean="0"/>
              <a:t>8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0660766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F42B5-E1A9-9E42-B6E6-48E6AFECA6FA}" type="slidenum">
              <a:rPr lang="en-CN" smtClean="0"/>
              <a:t>9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8382248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F42B5-E1A9-9E42-B6E6-48E6AFECA6FA}" type="slidenum">
              <a:rPr lang="en-CN" smtClean="0"/>
              <a:t>10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0828279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F42B5-E1A9-9E42-B6E6-48E6AFECA6FA}" type="slidenum">
              <a:rPr lang="en-CN" smtClean="0"/>
              <a:t>11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8816761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EEF7BA-AAEC-C2C7-A10B-508695D938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EC3D00-9A0A-16EF-7716-53CD446F75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8B2D5F-F07E-5CEE-6A1D-C78CFD2C1D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A268F-74F1-8D47-9D60-7E12666F694E}" type="datetimeFigureOut">
              <a:rPr lang="en-CN" smtClean="0"/>
              <a:t>04/30/2022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669FF0-DCD2-96EA-B7F3-B7B9AC451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3581DC-9CB2-0685-58A1-8156CF208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231C6B-3FBB-504A-83ED-99C9522F327E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2595626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10496A-0DE0-FC3F-B3A2-7F6E6EEBDD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323256B-89BB-6EA9-BA5B-9E0C56B678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91C544-56BF-F923-FF44-0300641D28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A268F-74F1-8D47-9D60-7E12666F694E}" type="datetimeFigureOut">
              <a:rPr lang="en-CN" smtClean="0"/>
              <a:t>04/30/2022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1F43AA-B777-1E87-65DD-789DB38063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9BDBDD-B777-F84D-D2E5-CA435F59DC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231C6B-3FBB-504A-83ED-99C9522F327E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0583997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08EE2BC-3C8C-446C-0526-1C69CCE163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ECF04D4-3B3B-7157-E98D-137365212B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C3273D-82DB-839E-3702-67933390F5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A268F-74F1-8D47-9D60-7E12666F694E}" type="datetimeFigureOut">
              <a:rPr lang="en-CN" smtClean="0"/>
              <a:t>04/30/2022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80D3B3-9AB6-5A0D-8C72-6CAB01B461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472561-62E6-5D3C-870B-20257145F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231C6B-3FBB-504A-83ED-99C9522F327E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7662056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4184B0-B04B-EEC0-F195-39CC64C8B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FBDD1C-F78E-B682-2E7C-BDAC29E9F9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D643FE-FDEA-D05B-3974-7239007125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A268F-74F1-8D47-9D60-7E12666F694E}" type="datetimeFigureOut">
              <a:rPr lang="en-CN" smtClean="0"/>
              <a:t>04/30/2022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9CCF78-3671-FDFD-7BA8-2448CE94C9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4030F1-B02F-CB6D-2699-32506A1480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231C6B-3FBB-504A-83ED-99C9522F327E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1007947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C3024-CC6D-238F-4600-CE08DE715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7927BC-0B80-A41D-508A-3930266C13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6B5845-BE4D-D2B0-5D58-6EDEFCB9B3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A268F-74F1-8D47-9D60-7E12666F694E}" type="datetimeFigureOut">
              <a:rPr lang="en-CN" smtClean="0"/>
              <a:t>04/30/2022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BA6FF4-C080-194D-F4BD-216B3089F5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8A8505-0B96-1F4D-1381-3B9C1CF91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231C6B-3FBB-504A-83ED-99C9522F327E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3477811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3CA021-26CB-7A89-A39C-D71E683DD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9C90EA-5037-E514-A7E9-BB0F720188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395821-4BD0-A346-B83E-B560197AC8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3C80EF-C78F-F57F-6F52-AC36DDFF62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A268F-74F1-8D47-9D60-7E12666F694E}" type="datetimeFigureOut">
              <a:rPr lang="en-CN" smtClean="0"/>
              <a:t>04/30/2022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9FC643-3F60-BAAD-48B0-E2FAE9F12C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B26EC7-69D0-D937-EEED-AF0FE992FE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231C6B-3FBB-504A-83ED-99C9522F327E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118310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1AE38-D71B-4F9A-C9D8-01688C9993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5E5A39-61A7-F92A-C5DB-4E67CFEEF6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05BD1B-45AA-8B32-3B55-618E79F6BF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4ADA4B4-418F-52EA-BE69-66D39A2A64E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D76E5FD-835C-D329-DB26-E59C6980A9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2219F65-A05B-1ED7-963C-B839E213F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A268F-74F1-8D47-9D60-7E12666F694E}" type="datetimeFigureOut">
              <a:rPr lang="en-CN" smtClean="0"/>
              <a:t>04/30/2022</a:t>
            </a:fld>
            <a:endParaRPr lang="en-C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2530577-119D-7E5B-AAC0-CE993316CC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F63FDE8-85D1-DFD2-F21E-39729AF20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231C6B-3FBB-504A-83ED-99C9522F327E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7724959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2964C7-3FE1-8109-FC71-6D7B520105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5D05092-7265-EDD6-1711-518369557A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A268F-74F1-8D47-9D60-7E12666F694E}" type="datetimeFigureOut">
              <a:rPr lang="en-CN" smtClean="0"/>
              <a:t>04/30/2022</a:t>
            </a:fld>
            <a:endParaRPr lang="en-C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4D9E39-42FC-FE10-4FD9-87F716B763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359F5C-4FB6-F882-02EF-FFD2A83B7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231C6B-3FBB-504A-83ED-99C9522F327E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1648317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083B98F-4804-1A4C-9E53-79669AC09A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A268F-74F1-8D47-9D60-7E12666F694E}" type="datetimeFigureOut">
              <a:rPr lang="en-CN" smtClean="0"/>
              <a:t>04/30/2022</a:t>
            </a:fld>
            <a:endParaRPr lang="en-C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D4DFAEE-AF51-B0A5-7078-554636EDF5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23DDD6-DCA3-D668-74DB-E541C135A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231C6B-3FBB-504A-83ED-99C9522F327E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1967948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0C651-7ED9-1CD6-F857-095C0850D2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0F1857-E703-9C10-0360-0B6E59EE21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439AC7-6BAF-400C-36B8-80FE5E4CB8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A93278-2CED-C662-3532-9A9F75D818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A268F-74F1-8D47-9D60-7E12666F694E}" type="datetimeFigureOut">
              <a:rPr lang="en-CN" smtClean="0"/>
              <a:t>04/30/2022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2CD638-8089-5AF2-D47A-C6128672AC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524A8D-49D4-0362-5309-B0EA237BB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231C6B-3FBB-504A-83ED-99C9522F327E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2249840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F8C7FF-63A1-E8D3-D0F4-3EBEA18526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8FF9974-8378-BECC-5806-EA7D0BF1EE4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299B56-8E62-D9FB-39B4-7E8AE9CA7E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EB419C-9A21-F672-E174-879CF385AC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A268F-74F1-8D47-9D60-7E12666F694E}" type="datetimeFigureOut">
              <a:rPr lang="en-CN" smtClean="0"/>
              <a:t>04/30/2022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19A122-0C8D-7FD9-15F7-4DD1F027AE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D909C7-4AEF-1422-073F-0E1ED17231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231C6B-3FBB-504A-83ED-99C9522F327E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7642980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D0B3272-7606-1121-D546-B1BA9EB665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68F580-62CA-4394-8D4A-08F01F2455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8DDC18-3E49-E9E2-7E3D-EA6FCAECD2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9A268F-74F1-8D47-9D60-7E12666F694E}" type="datetimeFigureOut">
              <a:rPr lang="en-CN" smtClean="0"/>
              <a:t>04/30/2022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667D86-2B49-3ECA-F965-A0D6D1FE72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A8A424-B390-F38C-E3BA-3B725EC53F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231C6B-3FBB-504A-83ED-99C9522F327E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4177255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1436C-2999-525F-641E-3657B44F35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784" y="123568"/>
            <a:ext cx="11837773" cy="1952367"/>
          </a:xfrm>
        </p:spPr>
        <p:txBody>
          <a:bodyPr>
            <a:normAutofit/>
          </a:bodyPr>
          <a:lstStyle/>
          <a:p>
            <a:r>
              <a:rPr lang="en-CN" b="1" dirty="0">
                <a:solidFill>
                  <a:srgbClr val="0000FF"/>
                </a:solidFill>
              </a:rPr>
              <a:t>STUN: Secret-Free Trust-Establishment For Underground Wireless Networks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2F7A92-CCE1-21CF-F93B-DF69691C1F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5350" y="2075935"/>
            <a:ext cx="11837773" cy="4658498"/>
          </a:xfrm>
        </p:spPr>
        <p:txBody>
          <a:bodyPr/>
          <a:lstStyle/>
          <a:p>
            <a:endParaRPr lang="en-CN" dirty="0"/>
          </a:p>
          <a:p>
            <a:r>
              <a:rPr lang="en-CN" b="1" dirty="0">
                <a:solidFill>
                  <a:srgbClr val="0000FF"/>
                </a:solidFill>
              </a:rPr>
              <a:t>Ebuka Oguchi</a:t>
            </a:r>
            <a:r>
              <a:rPr lang="en-CN" dirty="0">
                <a:solidFill>
                  <a:srgbClr val="0000FF"/>
                </a:solidFill>
              </a:rPr>
              <a:t>, Nirnimesh Ghose, Mehmet C. Vuran</a:t>
            </a:r>
          </a:p>
          <a:p>
            <a:r>
              <a:rPr lang="en-CN" dirty="0">
                <a:solidFill>
                  <a:srgbClr val="0000FF"/>
                </a:solidFill>
              </a:rPr>
              <a:t>School of Computing</a:t>
            </a:r>
          </a:p>
          <a:p>
            <a:endParaRPr lang="en-CN" dirty="0"/>
          </a:p>
          <a:p>
            <a:endParaRPr lang="en-CN" dirty="0"/>
          </a:p>
          <a:p>
            <a:r>
              <a:rPr lang="en-US" cap="all" dirty="0"/>
              <a:t>           SIXTH WORKSHOP ON 5G &amp; BEYOND WIRELESS SECURITY</a:t>
            </a:r>
            <a:r>
              <a:rPr lang="en-CN" dirty="0"/>
              <a:t> , IEEE  INFOCOM  2022</a:t>
            </a:r>
          </a:p>
          <a:p>
            <a:r>
              <a:rPr lang="en-CN" dirty="0"/>
              <a:t>May 2 – 5, 2022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42148702-8AA3-2825-649B-235F23301C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350" y="5867399"/>
            <a:ext cx="662564" cy="726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Content Placeholder 9">
            <a:extLst>
              <a:ext uri="{FF2B5EF4-FFF2-40B4-BE49-F238E27FC236}">
                <a16:creationId xmlns:a16="http://schemas.microsoft.com/office/drawing/2014/main" id="{CA93CD9B-C5D2-4D83-A8E8-42C74139E7FD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8614" y="6381789"/>
            <a:ext cx="5254756" cy="4745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8E0AB0A-D59A-4614-B5F3-35EE6B50AD55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63518" y="5560336"/>
            <a:ext cx="9144000" cy="905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2395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559565-FA16-F52B-21AC-D5FE929BA4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700" y="1"/>
            <a:ext cx="11861800" cy="806450"/>
          </a:xfrm>
        </p:spPr>
        <p:txBody>
          <a:bodyPr>
            <a:normAutofit/>
          </a:bodyPr>
          <a:lstStyle/>
          <a:p>
            <a:r>
              <a:rPr lang="en-CN" b="1" dirty="0">
                <a:solidFill>
                  <a:srgbClr val="0000FF"/>
                </a:solidFill>
              </a:rPr>
              <a:t>Experimental Setup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EE00735-255D-AE5D-7C10-06DEDCE74D1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39700" y="806450"/>
                <a:ext cx="12052300" cy="5536515"/>
              </a:xfrm>
            </p:spPr>
            <p:txBody>
              <a:bodyPr>
                <a:normAutofit fontScale="92500" lnSpcReduction="20000"/>
              </a:bodyPr>
              <a:lstStyle/>
              <a:p>
                <a:endParaRPr lang="en-US" dirty="0"/>
              </a:p>
              <a:p>
                <a:r>
                  <a:rPr lang="en-CN" dirty="0"/>
                  <a:t>We utilize a 433 MHz Underground testbed[3],[4] with 30% VWC.</a:t>
                </a:r>
              </a:p>
              <a:p>
                <a:endParaRPr lang="en-CN" dirty="0"/>
              </a:p>
              <a:p>
                <a:r>
                  <a:rPr lang="en-CN" dirty="0"/>
                  <a:t>Testbed utilizes antenna  with </a:t>
                </a:r>
                <a14:m>
                  <m:oMath xmlns:m="http://schemas.openxmlformats.org/officeDocument/2006/math">
                    <m:r>
                      <a:rPr lang="en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CN" dirty="0"/>
                  <a:t>30-69cm </a:t>
                </a:r>
              </a:p>
              <a:p>
                <a:endParaRPr lang="en-CN" dirty="0"/>
              </a:p>
              <a:p>
                <a:r>
                  <a:rPr lang="en-CN" dirty="0"/>
                  <a:t>G uses </a:t>
                </a:r>
                <a:r>
                  <a:rPr lang="en-CN" dirty="0">
                    <a:solidFill>
                      <a:srgbClr val="0000FF"/>
                    </a:solidFill>
                  </a:rPr>
                  <a:t>Full-Wave dipole antenna</a:t>
                </a:r>
              </a:p>
              <a:p>
                <a:endParaRPr lang="en-CN" dirty="0">
                  <a:solidFill>
                    <a:srgbClr val="0070C0"/>
                  </a:solidFill>
                </a:endParaRPr>
              </a:p>
              <a:p>
                <a:r>
                  <a:rPr lang="en-CN" dirty="0"/>
                  <a:t>L and T uses </a:t>
                </a:r>
                <a:r>
                  <a:rPr lang="en-CN" dirty="0">
                    <a:solidFill>
                      <a:srgbClr val="0000FF"/>
                    </a:solidFill>
                  </a:rPr>
                  <a:t>Single Ended Elliptical antenna </a:t>
                </a:r>
                <a:r>
                  <a:rPr lang="en-CN" dirty="0"/>
                  <a:t>with 10dB gains</a:t>
                </a:r>
              </a:p>
              <a:p>
                <a:endParaRPr lang="en-CN" dirty="0"/>
              </a:p>
              <a:p>
                <a:r>
                  <a:rPr lang="en-US" dirty="0"/>
                  <a:t>D</a:t>
                </a:r>
                <a:r>
                  <a:rPr lang="en-CN" dirty="0"/>
                  <a:t>istances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𝐺𝑇</m:t>
                        </m:r>
                      </m:sub>
                      <m:sup>
                        <m:r>
                          <m:rPr>
                            <m:nor/>
                          </m:rPr>
                          <a:rPr lang="en-CN"/>
                          <m:t>″</m:t>
                        </m:r>
                      </m:sup>
                    </m:sSubSup>
                  </m:oMath>
                </a14:m>
                <a:r>
                  <a:rPr lang="en-CN" dirty="0"/>
                  <a:t> = 0.35m,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𝐺𝑖</m:t>
                        </m:r>
                      </m:sub>
                      <m:sup>
                        <m:r>
                          <m:rPr>
                            <m:nor/>
                          </m:rPr>
                          <a:rPr lang="en-CN"/>
                          <m:t>″</m:t>
                        </m:r>
                      </m:sup>
                    </m:sSubSup>
                  </m:oMath>
                </a14:m>
                <a:r>
                  <a:rPr lang="en-CN" dirty="0"/>
                  <a:t> = 0.40m,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𝐺𝑇</m:t>
                        </m:r>
                      </m:sub>
                      <m:sup>
                        <m:r>
                          <m:rPr>
                            <m:nor/>
                          </m:rPr>
                          <a:rPr lang="en-CN"/>
                          <m:t>′</m:t>
                        </m:r>
                      </m:sup>
                    </m:sSubSup>
                  </m:oMath>
                </a14:m>
                <a:r>
                  <a:rPr lang="en-CN" dirty="0"/>
                  <a:t> = 7.8m,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𝐺𝑖</m:t>
                        </m:r>
                      </m:sub>
                      <m:sup>
                        <m:r>
                          <m:rPr>
                            <m:nor/>
                          </m:rPr>
                          <a:rPr lang="en-CN"/>
                          <m:t>′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=7.0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CN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𝑇𝑖</m:t>
                        </m:r>
                      </m:sub>
                      <m:sup>
                        <m:r>
                          <m:rPr>
                            <m:nor/>
                          </m:rPr>
                          <a:rPr lang="en-CN"/>
                          <m:t>″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≈2−5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endParaRPr lang="en-CN" dirty="0"/>
              </a:p>
              <a:p>
                <a:pPr marL="0" indent="0">
                  <a:buNone/>
                </a:pPr>
                <a:endParaRPr lang="en-CN" dirty="0"/>
              </a:p>
              <a:p>
                <a:r>
                  <a:rPr lang="en-CN" dirty="0"/>
                  <a:t>Power transmit =10mW, 37 bytes packet size, 100ms inter packet time and TinyOS app to implement message transmission between nodes.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EE00735-255D-AE5D-7C10-06DEDCE74D1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9700" y="806450"/>
                <a:ext cx="12052300" cy="5536515"/>
              </a:xfrm>
              <a:blipFill>
                <a:blip r:embed="rId3"/>
                <a:stretch>
                  <a:fillRect l="-809" r="-6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1814D9D9-7862-C820-80D7-B1D44B60217E}"/>
              </a:ext>
            </a:extLst>
          </p:cNvPr>
          <p:cNvSpPr txBox="1"/>
          <p:nvPr/>
        </p:nvSpPr>
        <p:spPr>
          <a:xfrm>
            <a:off x="0" y="6342966"/>
            <a:ext cx="1191260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[3] X. Dong, M. C. Vuran, and S. Irmak, “Autonomous precision agriculture through integration of wireless underground sensor networks with center pivot irrigation systems,” Ad Hoc Networks, vol. 11, no. 7, pp. 1975– 1987, 2013</a:t>
            </a:r>
          </a:p>
          <a:p>
            <a:r>
              <a:rPr lang="en-US" sz="900" dirty="0"/>
              <a:t>[4] A. R. Silva and M. C. Vuran, “Empirical evaluation of wireless underground-to-underground communication in wireless underground sensor networks,” in Proc. of International Conference on Distributed Computing in Sensor Systems. Springer, 2009, pp. 231–244.</a:t>
            </a:r>
            <a:endParaRPr lang="en-CN" sz="900" dirty="0"/>
          </a:p>
        </p:txBody>
      </p:sp>
    </p:spTree>
    <p:extLst>
      <p:ext uri="{BB962C8B-B14F-4D97-AF65-F5344CB8AC3E}">
        <p14:creationId xmlns:p14="http://schemas.microsoft.com/office/powerpoint/2010/main" val="21144707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0EA5A-2FBA-E905-A88D-52BCB3A9DC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000" y="1"/>
            <a:ext cx="11950700" cy="736600"/>
          </a:xfrm>
        </p:spPr>
        <p:txBody>
          <a:bodyPr>
            <a:normAutofit/>
          </a:bodyPr>
          <a:lstStyle/>
          <a:p>
            <a:r>
              <a:rPr lang="en-CN" b="1" dirty="0">
                <a:solidFill>
                  <a:srgbClr val="0000FF"/>
                </a:solidFill>
              </a:rPr>
              <a:t>Experimental Evaluation: Type 1 Adversary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A3AF25-54DD-2EDD-FE39-EDBA0C17D6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7000" y="736602"/>
            <a:ext cx="11950700" cy="6121397"/>
          </a:xfrm>
        </p:spPr>
        <p:txBody>
          <a:bodyPr>
            <a:normAutofit/>
          </a:bodyPr>
          <a:lstStyle/>
          <a:p>
            <a:endParaRPr lang="en-CN" dirty="0"/>
          </a:p>
          <a:p>
            <a:endParaRPr lang="en-CN" dirty="0"/>
          </a:p>
          <a:p>
            <a:endParaRPr lang="en-CN" dirty="0"/>
          </a:p>
          <a:p>
            <a:pPr marL="0" indent="0">
              <a:buNone/>
            </a:pPr>
            <a:endParaRPr lang="en-CN" dirty="0"/>
          </a:p>
          <a:p>
            <a:pPr marL="0" indent="0">
              <a:buNone/>
            </a:pPr>
            <a:endParaRPr lang="en-CN" dirty="0"/>
          </a:p>
          <a:p>
            <a:pPr marL="0" indent="0">
              <a:buNone/>
            </a:pPr>
            <a:endParaRPr lang="en-CN" dirty="0"/>
          </a:p>
          <a:p>
            <a:pPr marL="0" indent="0">
              <a:buNone/>
            </a:pPr>
            <a:r>
              <a:rPr lang="en-US" sz="1900" dirty="0"/>
              <a:t>		F</a:t>
            </a:r>
            <a:r>
              <a:rPr lang="en-CN" sz="1900" dirty="0"/>
              <a:t>ig 8: Plot of distance and power transmitted against distance between T and G.</a:t>
            </a:r>
          </a:p>
          <a:p>
            <a:pPr marL="0" indent="0">
              <a:buNone/>
            </a:pPr>
            <a:endParaRPr lang="en-CN" sz="1900" dirty="0"/>
          </a:p>
          <a:p>
            <a:r>
              <a:rPr lang="en-CN" dirty="0"/>
              <a:t>M must be </a:t>
            </a:r>
            <a:r>
              <a:rPr lang="en-CN" dirty="0">
                <a:solidFill>
                  <a:srgbClr val="0000FF"/>
                </a:solidFill>
              </a:rPr>
              <a:t>place extremely far </a:t>
            </a:r>
            <a:r>
              <a:rPr lang="en-CN" dirty="0"/>
              <a:t>from G </a:t>
            </a:r>
          </a:p>
          <a:p>
            <a:r>
              <a:rPr lang="en-CN" dirty="0"/>
              <a:t>Step 3 fails</a:t>
            </a:r>
          </a:p>
          <a:p>
            <a:pPr lvl="1"/>
            <a:r>
              <a:rPr lang="en-CN" dirty="0"/>
              <a:t> High attenuation.</a:t>
            </a:r>
          </a:p>
          <a:p>
            <a:pPr lvl="1"/>
            <a:r>
              <a:rPr lang="en-CN" dirty="0"/>
              <a:t>Adversary needs to transmit very high power</a:t>
            </a:r>
          </a:p>
          <a:p>
            <a:pPr lvl="1"/>
            <a:r>
              <a:rPr lang="en-CN" dirty="0"/>
              <a:t> L trasmit on 3W</a:t>
            </a:r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308E3512-0DE1-62CF-8E99-F0CEF75628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229" y="943591"/>
            <a:ext cx="4527551" cy="2425701"/>
          </a:xfrm>
          <a:prstGeom prst="rect">
            <a:avLst/>
          </a:prstGeom>
        </p:spPr>
      </p:pic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91E3FF7F-05BF-0A5B-BBD6-C467AB0363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3675" y="943590"/>
            <a:ext cx="4997155" cy="2425702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92B512C1-A281-56DC-9095-43C020054ACB}"/>
              </a:ext>
            </a:extLst>
          </p:cNvPr>
          <p:cNvSpPr/>
          <p:nvPr/>
        </p:nvSpPr>
        <p:spPr>
          <a:xfrm>
            <a:off x="811562" y="943592"/>
            <a:ext cx="859772" cy="1799608"/>
          </a:xfrm>
          <a:prstGeom prst="ellipse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81ED9DC-8349-76C8-9E12-728D1B35B9A3}"/>
              </a:ext>
            </a:extLst>
          </p:cNvPr>
          <p:cNvSpPr txBox="1"/>
          <p:nvPr/>
        </p:nvSpPr>
        <p:spPr>
          <a:xfrm>
            <a:off x="127000" y="1397120"/>
            <a:ext cx="72322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Calibri" charset="0"/>
                <a:ea typeface="Calibri" charset="0"/>
                <a:cs typeface="Calibri" charset="0"/>
              </a:rPr>
              <a:t>      </a:t>
            </a:r>
            <a:r>
              <a:rPr lang="en-US" sz="1200" dirty="0">
                <a:solidFill>
                  <a:srgbClr val="0000FF"/>
                </a:solidFill>
                <a:latin typeface="Calibri" charset="0"/>
                <a:ea typeface="Calibri" charset="0"/>
                <a:cs typeface="Calibri" charset="0"/>
              </a:rPr>
              <a:t>Very high</a:t>
            </a:r>
          </a:p>
          <a:p>
            <a:r>
              <a:rPr lang="en-US" sz="1200" dirty="0">
                <a:solidFill>
                  <a:srgbClr val="0000FF"/>
                </a:solidFill>
                <a:latin typeface="Calibri" charset="0"/>
                <a:ea typeface="Calibri" charset="0"/>
                <a:cs typeface="Calibri" charset="0"/>
              </a:rPr>
              <a:t>distance</a:t>
            </a:r>
          </a:p>
          <a:p>
            <a:endParaRPr lang="en-US" sz="1200" dirty="0">
              <a:solidFill>
                <a:srgbClr val="0000FF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7BBF2CB-687F-F67B-AF63-004806CFFE23}"/>
              </a:ext>
            </a:extLst>
          </p:cNvPr>
          <p:cNvSpPr/>
          <p:nvPr/>
        </p:nvSpPr>
        <p:spPr>
          <a:xfrm>
            <a:off x="5938305" y="943589"/>
            <a:ext cx="1051319" cy="1945659"/>
          </a:xfrm>
          <a:prstGeom prst="ellipse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ln>
                <a:solidFill>
                  <a:srgbClr val="0070C0"/>
                </a:solidFill>
              </a:ln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ADC04D8-17D8-1C5E-BE25-76E6E3EB0214}"/>
              </a:ext>
            </a:extLst>
          </p:cNvPr>
          <p:cNvSpPr txBox="1"/>
          <p:nvPr/>
        </p:nvSpPr>
        <p:spPr>
          <a:xfrm>
            <a:off x="5339113" y="1023866"/>
            <a:ext cx="59919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Calibri" charset="0"/>
                <a:ea typeface="Calibri" charset="0"/>
                <a:cs typeface="Calibri" charset="0"/>
              </a:rPr>
              <a:t>      </a:t>
            </a:r>
            <a:r>
              <a:rPr lang="en-US" sz="1200" dirty="0">
                <a:solidFill>
                  <a:srgbClr val="0000FF"/>
                </a:solidFill>
                <a:latin typeface="Calibri" charset="0"/>
                <a:ea typeface="Calibri" charset="0"/>
                <a:cs typeface="Calibri" charset="0"/>
              </a:rPr>
              <a:t>Very high</a:t>
            </a:r>
          </a:p>
          <a:p>
            <a:r>
              <a:rPr lang="en-US" sz="1200" dirty="0">
                <a:solidFill>
                  <a:srgbClr val="0000FF"/>
                </a:solidFill>
                <a:latin typeface="Calibri" charset="0"/>
                <a:ea typeface="Calibri" charset="0"/>
                <a:cs typeface="Calibri" charset="0"/>
              </a:rPr>
              <a:t>Power</a:t>
            </a:r>
          </a:p>
        </p:txBody>
      </p:sp>
    </p:spTree>
    <p:extLst>
      <p:ext uri="{BB962C8B-B14F-4D97-AF65-F5344CB8AC3E}">
        <p14:creationId xmlns:p14="http://schemas.microsoft.com/office/powerpoint/2010/main" val="24495867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196898-9C86-59BA-52DF-8DC2BBE23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" y="1"/>
            <a:ext cx="11785600" cy="825499"/>
          </a:xfrm>
        </p:spPr>
        <p:txBody>
          <a:bodyPr>
            <a:normAutofit/>
          </a:bodyPr>
          <a:lstStyle/>
          <a:p>
            <a:r>
              <a:rPr lang="en-CN" b="1" dirty="0">
                <a:solidFill>
                  <a:srgbClr val="0000FF"/>
                </a:solidFill>
              </a:rPr>
              <a:t>Experimental Evaluation: Type 2 Adversary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6F4B9E-AEB2-5955-B256-C75BF3AD117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300" y="711200"/>
                <a:ext cx="11912600" cy="6007099"/>
              </a:xfrm>
            </p:spPr>
            <p:txBody>
              <a:bodyPr>
                <a:normAutofit fontScale="77500" lnSpcReduction="20000"/>
              </a:bodyPr>
              <a:lstStyle/>
              <a:p>
                <a:endParaRPr lang="en-CN" dirty="0"/>
              </a:p>
              <a:p>
                <a:endParaRPr lang="en-CN" dirty="0"/>
              </a:p>
              <a:p>
                <a:endParaRPr lang="en-CN" dirty="0"/>
              </a:p>
              <a:p>
                <a:endParaRPr lang="en-CN" dirty="0"/>
              </a:p>
              <a:p>
                <a:endParaRPr lang="en-CN" dirty="0"/>
              </a:p>
              <a:p>
                <a:pPr marL="0" indent="0">
                  <a:buNone/>
                </a:pPr>
                <a:r>
                  <a:rPr lang="en-US" sz="1900" dirty="0"/>
                  <a:t>	    </a:t>
                </a:r>
              </a:p>
              <a:p>
                <a:pPr marL="0" indent="0">
                  <a:buNone/>
                </a:pPr>
                <a:endParaRPr lang="en-US" sz="1900" dirty="0"/>
              </a:p>
              <a:p>
                <a:pPr marL="0" indent="0">
                  <a:buNone/>
                </a:pPr>
                <a:r>
                  <a:rPr lang="en-US" sz="1900" dirty="0"/>
                  <a:t>		  </a:t>
                </a:r>
              </a:p>
              <a:p>
                <a:pPr marL="0" indent="0">
                  <a:buNone/>
                </a:pPr>
                <a:endParaRPr lang="en-US" sz="1900" dirty="0"/>
              </a:p>
              <a:p>
                <a:pPr marL="0" indent="0">
                  <a:buNone/>
                </a:pPr>
                <a:r>
                  <a:rPr lang="en-US" sz="1900" dirty="0"/>
                  <a:t>			F</a:t>
                </a:r>
                <a:r>
                  <a:rPr lang="en-CN" sz="1900" dirty="0"/>
                  <a:t>ig 9:suc</a:t>
                </a:r>
                <a:r>
                  <a:rPr lang="en-US" sz="1900" dirty="0"/>
                  <a:t>c</a:t>
                </a:r>
                <a:r>
                  <a:rPr lang="en-CN" sz="1900" dirty="0"/>
                  <a:t>ess probability of type 2 adversary against distance between M and T</a:t>
                </a:r>
              </a:p>
              <a:p>
                <a:pPr marL="0" indent="0">
                  <a:buNone/>
                </a:pPr>
                <a:endParaRPr lang="en-CN" sz="1900" dirty="0"/>
              </a:p>
              <a:p>
                <a:r>
                  <a:rPr lang="en-CN" dirty="0"/>
                  <a:t>We choose powers between [1- 10W] randomly, </a:t>
                </a:r>
              </a:p>
              <a:p>
                <a:r>
                  <a:rPr lang="en-CN" dirty="0"/>
                  <a:t> Threshold,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CN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C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𝑙𝑜𝑤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</m:oMath>
                </a14:m>
                <a:r>
                  <a:rPr lang="en-CN" dirty="0"/>
                  <a:t> = </a:t>
                </a:r>
                <a:r>
                  <a:rPr lang="en-CN" dirty="0">
                    <a:solidFill>
                      <a:srgbClr val="0000FF"/>
                    </a:solidFill>
                  </a:rPr>
                  <a:t>2.512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 </m:t>
                    </m:r>
                    <m:sSup>
                      <m:sSupPr>
                        <m:ctrlPr>
                          <a:rPr lang="en-CN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−7</m:t>
                        </m:r>
                      </m:sup>
                    </m:sSup>
                    <m:r>
                      <a:rPr lang="en-US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𝑚𝑊</m:t>
                    </m:r>
                  </m:oMath>
                </a14:m>
                <a:r>
                  <a:rPr lang="en-CN" dirty="0">
                    <a:solidFill>
                      <a:srgbClr val="0000FF"/>
                    </a:solidFill>
                  </a:rPr>
                  <a:t> </a:t>
                </a:r>
                <a:r>
                  <a:rPr lang="en-CN" dirty="0"/>
                  <a:t>to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CN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C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h𝑖𝑔h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</m:oMath>
                </a14:m>
                <a:r>
                  <a:rPr lang="en-CN" dirty="0"/>
                  <a:t> = </a:t>
                </a:r>
                <a:r>
                  <a:rPr lang="en-CN" dirty="0">
                    <a:solidFill>
                      <a:srgbClr val="0000FF"/>
                    </a:solidFill>
                  </a:rPr>
                  <a:t>6.309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CN" dirty="0">
                    <a:solidFill>
                      <a:srgbClr val="0000FF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CN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−7</m:t>
                        </m:r>
                      </m:sup>
                    </m:sSup>
                    <m:r>
                      <a:rPr lang="en-US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𝑚𝑊</m:t>
                    </m:r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b="0" dirty="0"/>
              </a:p>
              <a:p>
                <a:endParaRPr lang="en-US" b="0" dirty="0"/>
              </a:p>
              <a:p>
                <a:r>
                  <a:rPr lang="en-CN" dirty="0"/>
                  <a:t>We ran experiment 10,000 times on testbed .</a:t>
                </a:r>
              </a:p>
              <a:p>
                <a:pPr marL="0" indent="0">
                  <a:buNone/>
                </a:pPr>
                <a:endParaRPr lang="en-CN" dirty="0"/>
              </a:p>
              <a:p>
                <a:r>
                  <a:rPr lang="en-CN" dirty="0"/>
                  <a:t>The success probability,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8.6 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−3</m:t>
                        </m:r>
                      </m:sup>
                    </m:sSup>
                  </m:oMath>
                </a14:m>
                <a:r>
                  <a:rPr lang="en-CN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5.8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−4</m:t>
                        </m:r>
                      </m:sup>
                    </m:sSup>
                  </m:oMath>
                </a14:m>
                <a:r>
                  <a:rPr lang="en-CN" dirty="0"/>
                  <a:t> </a:t>
                </a:r>
                <a:r>
                  <a:rPr lang="en-CN" dirty="0">
                    <a:solidFill>
                      <a:srgbClr val="0000FF"/>
                    </a:solidFill>
                  </a:rPr>
                  <a:t>(very low probability)</a:t>
                </a:r>
              </a:p>
              <a:p>
                <a:endParaRPr lang="en-CN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6F4B9E-AEB2-5955-B256-C75BF3AD117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300" y="711200"/>
                <a:ext cx="11912600" cy="6007099"/>
              </a:xfrm>
              <a:blipFill>
                <a:blip r:embed="rId2"/>
                <a:stretch>
                  <a:fillRect l="-6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4AD110CD-A703-99EB-3437-2460565B16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6373" y="711199"/>
            <a:ext cx="4287440" cy="2933521"/>
          </a:xfrm>
          <a:prstGeom prst="rect">
            <a:avLst/>
          </a:prstGeom>
        </p:spPr>
      </p:pic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67DF9246-2519-4DC3-160E-2141097F73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7100" y="711200"/>
            <a:ext cx="4434215" cy="293352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5CE9AD93-DE92-C585-9774-80B8BB78C212}"/>
              </a:ext>
            </a:extLst>
          </p:cNvPr>
          <p:cNvSpPr/>
          <p:nvPr/>
        </p:nvSpPr>
        <p:spPr>
          <a:xfrm>
            <a:off x="1236373" y="1536699"/>
            <a:ext cx="914400" cy="1296653"/>
          </a:xfrm>
          <a:prstGeom prst="ellipse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08EFC1-A69B-AA37-F5B3-BF7302C40CF9}"/>
              </a:ext>
            </a:extLst>
          </p:cNvPr>
          <p:cNvSpPr txBox="1"/>
          <p:nvPr/>
        </p:nvSpPr>
        <p:spPr>
          <a:xfrm>
            <a:off x="231081" y="1536699"/>
            <a:ext cx="85179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alibri" charset="0"/>
                <a:ea typeface="Calibri" charset="0"/>
                <a:cs typeface="Calibri" charset="0"/>
              </a:rPr>
              <a:t>Very low Success probability</a:t>
            </a:r>
          </a:p>
          <a:p>
            <a:endParaRPr lang="en-US" sz="1200" dirty="0">
              <a:solidFill>
                <a:srgbClr val="0000FF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BCBA35D-2D94-E185-7544-B6FCC77FFDF3}"/>
              </a:ext>
            </a:extLst>
          </p:cNvPr>
          <p:cNvSpPr/>
          <p:nvPr/>
        </p:nvSpPr>
        <p:spPr>
          <a:xfrm>
            <a:off x="6007100" y="1536698"/>
            <a:ext cx="1003300" cy="1090591"/>
          </a:xfrm>
          <a:prstGeom prst="ellipse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3F3EA7-8D99-6B0A-9149-A088F484E33C}"/>
              </a:ext>
            </a:extLst>
          </p:cNvPr>
          <p:cNvSpPr txBox="1"/>
          <p:nvPr/>
        </p:nvSpPr>
        <p:spPr>
          <a:xfrm>
            <a:off x="5206977" y="1342558"/>
            <a:ext cx="85179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alibri" charset="0"/>
                <a:ea typeface="Calibri" charset="0"/>
                <a:cs typeface="Calibri" charset="0"/>
              </a:rPr>
              <a:t>Very low Success probability</a:t>
            </a:r>
          </a:p>
          <a:p>
            <a:endParaRPr lang="en-US" sz="1200" dirty="0">
              <a:solidFill>
                <a:srgbClr val="0000FF"/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89124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E70512-644D-17B7-D227-FD7880AF9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211" y="121920"/>
            <a:ext cx="11913326" cy="1027612"/>
          </a:xfrm>
        </p:spPr>
        <p:txBody>
          <a:bodyPr/>
          <a:lstStyle/>
          <a:p>
            <a:r>
              <a:rPr lang="en-CN" b="1" dirty="0">
                <a:solidFill>
                  <a:srgbClr val="0000FF"/>
                </a:solidFill>
              </a:rPr>
              <a:t>Conclusion and 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48EE54-D362-E117-0092-95BF57B84D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463" y="1149532"/>
            <a:ext cx="11861074" cy="5586548"/>
          </a:xfrm>
        </p:spPr>
        <p:txBody>
          <a:bodyPr>
            <a:normAutofit lnSpcReduction="10000"/>
          </a:bodyPr>
          <a:lstStyle/>
          <a:p>
            <a:r>
              <a:rPr lang="en-CN" dirty="0"/>
              <a:t>We address the problem of a secret free secure bootstrap for COTS underground nodes with an aboveground gateway.</a:t>
            </a:r>
          </a:p>
          <a:p>
            <a:endParaRPr lang="en-CN" dirty="0"/>
          </a:p>
          <a:p>
            <a:r>
              <a:rPr lang="en-CN" dirty="0"/>
              <a:t>We used </a:t>
            </a:r>
            <a:r>
              <a:rPr lang="en-CN" dirty="0">
                <a:solidFill>
                  <a:srgbClr val="0000FF"/>
                </a:solidFill>
              </a:rPr>
              <a:t>hard to forge </a:t>
            </a:r>
            <a:r>
              <a:rPr lang="en-CN" dirty="0"/>
              <a:t>underground wireless propagation laws to achieve in band node authentication and secret establishment.</a:t>
            </a:r>
          </a:p>
          <a:p>
            <a:endParaRPr lang="en-CN" dirty="0"/>
          </a:p>
          <a:p>
            <a:r>
              <a:rPr lang="en-CN" dirty="0"/>
              <a:t>We proved that STUN has security equivalent to </a:t>
            </a:r>
            <a:r>
              <a:rPr lang="en-CN" dirty="0">
                <a:solidFill>
                  <a:srgbClr val="0000FF"/>
                </a:solidFill>
              </a:rPr>
              <a:t>UOV scheme </a:t>
            </a:r>
            <a:r>
              <a:rPr lang="en-CN" dirty="0"/>
              <a:t>in cryptography.</a:t>
            </a:r>
          </a:p>
          <a:p>
            <a:endParaRPr lang="en-CN" dirty="0"/>
          </a:p>
          <a:p>
            <a:r>
              <a:rPr lang="en-CN" dirty="0"/>
              <a:t>In the future, we plan to experimentally evaluate and optimize the </a:t>
            </a:r>
            <a:r>
              <a:rPr lang="en-CN" dirty="0">
                <a:solidFill>
                  <a:srgbClr val="0000FF"/>
                </a:solidFill>
              </a:rPr>
              <a:t>placement of trusted nodes </a:t>
            </a:r>
            <a:r>
              <a:rPr lang="en-CN" dirty="0"/>
              <a:t>to cover an agricultural farm and also develop security </a:t>
            </a:r>
            <a:r>
              <a:rPr lang="en-CN" dirty="0">
                <a:solidFill>
                  <a:srgbClr val="0000FF"/>
                </a:solidFill>
              </a:rPr>
              <a:t>for G-to-L</a:t>
            </a:r>
            <a:r>
              <a:rPr lang="en-CN" dirty="0"/>
              <a:t> communication link. </a:t>
            </a:r>
          </a:p>
          <a:p>
            <a:pPr marL="0" indent="0" algn="ctr">
              <a:buNone/>
            </a:pPr>
            <a:r>
              <a:rPr lang="en-CN" sz="3600" b="1" dirty="0">
                <a:solidFill>
                  <a:srgbClr val="0000FF"/>
                </a:solidFill>
              </a:rPr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10124117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8092E1-3346-C1F6-CC0B-C8ED6F3505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637" y="1"/>
            <a:ext cx="11911913" cy="927099"/>
          </a:xfrm>
        </p:spPr>
        <p:txBody>
          <a:bodyPr/>
          <a:lstStyle/>
          <a:p>
            <a:r>
              <a:rPr lang="en-CN" b="1" dirty="0">
                <a:solidFill>
                  <a:srgbClr val="0000FF"/>
                </a:solidFill>
              </a:rPr>
              <a:t>Background</a:t>
            </a:r>
          </a:p>
        </p:txBody>
      </p:sp>
      <p:pic>
        <p:nvPicPr>
          <p:cNvPr id="5" name="Content Placeholder 4" descr="A picture containing text, tree, outdoor, plant&#10;&#10;Description automatically generated">
            <a:extLst>
              <a:ext uri="{FF2B5EF4-FFF2-40B4-BE49-F238E27FC236}">
                <a16:creationId xmlns:a16="http://schemas.microsoft.com/office/drawing/2014/main" id="{97968C5D-427E-6540-516E-BA39494083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13582" y="1326470"/>
            <a:ext cx="3309797" cy="2034147"/>
          </a:xfrm>
        </p:spPr>
      </p:pic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524D3D99-9E78-8575-B4A6-B8DD84FFE7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3379" y="1272501"/>
            <a:ext cx="2863851" cy="2034147"/>
          </a:xfrm>
          <a:prstGeom prst="rect">
            <a:avLst/>
          </a:prstGeom>
        </p:spPr>
      </p:pic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0FAB8F3A-6D0A-38B3-673B-EA8EDD38AE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87230" y="1267224"/>
            <a:ext cx="2782065" cy="20447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920CC3-266E-90E0-183E-19C482A93386}"/>
              </a:ext>
            </a:extLst>
          </p:cNvPr>
          <p:cNvSpPr txBox="1"/>
          <p:nvPr/>
        </p:nvSpPr>
        <p:spPr>
          <a:xfrm>
            <a:off x="680224" y="4059044"/>
            <a:ext cx="7950820" cy="326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N" sz="2400" dirty="0"/>
              <a:t>Agricultural Internet of Things (Ag-IoT):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N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N" sz="2400" dirty="0"/>
              <a:t>Increased Productivity in farm yields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CN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N" sz="2400" dirty="0"/>
              <a:t>Wireless Enabled smart farming</a:t>
            </a:r>
          </a:p>
          <a:p>
            <a:pPr lvl="1"/>
            <a:endParaRPr lang="en-CN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N" sz="2400" dirty="0"/>
              <a:t>Soil monitoring, Plant health, smart irrigation, etc.</a:t>
            </a:r>
          </a:p>
          <a:p>
            <a:endParaRPr lang="en-CN" sz="2000" dirty="0"/>
          </a:p>
          <a:p>
            <a:endParaRPr lang="en-CN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90B7AE-AFC4-0A17-D342-10CA36F8E144}"/>
              </a:ext>
            </a:extLst>
          </p:cNvPr>
          <p:cNvSpPr txBox="1"/>
          <p:nvPr/>
        </p:nvSpPr>
        <p:spPr>
          <a:xfrm>
            <a:off x="1413582" y="3497384"/>
            <a:ext cx="8047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				F</a:t>
            </a:r>
            <a:r>
              <a:rPr lang="en-CN" dirty="0"/>
              <a:t>ig 1: Ag-IoT</a:t>
            </a:r>
          </a:p>
        </p:txBody>
      </p:sp>
    </p:spTree>
    <p:extLst>
      <p:ext uri="{BB962C8B-B14F-4D97-AF65-F5344CB8AC3E}">
        <p14:creationId xmlns:p14="http://schemas.microsoft.com/office/powerpoint/2010/main" val="37468480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79EA67-F31B-7DC3-4632-40CB082A8B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257" y="174171"/>
            <a:ext cx="11512732" cy="809899"/>
          </a:xfrm>
        </p:spPr>
        <p:txBody>
          <a:bodyPr>
            <a:normAutofit/>
          </a:bodyPr>
          <a:lstStyle/>
          <a:p>
            <a:r>
              <a:rPr lang="en-CN" b="1" dirty="0">
                <a:solidFill>
                  <a:srgbClr val="0000FF"/>
                </a:solidFill>
              </a:rPr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16FEB7-DE56-2D02-3499-016EB31930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1257" y="905691"/>
            <a:ext cx="11773989" cy="584345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CN" dirty="0"/>
          </a:p>
          <a:p>
            <a:pPr marL="0" indent="0">
              <a:buNone/>
            </a:pPr>
            <a:endParaRPr lang="en-CN" dirty="0"/>
          </a:p>
          <a:p>
            <a:pPr marL="0" indent="0">
              <a:buNone/>
            </a:pPr>
            <a:endParaRPr lang="en-CN" dirty="0"/>
          </a:p>
          <a:p>
            <a:endParaRPr lang="en-CN" dirty="0"/>
          </a:p>
          <a:p>
            <a:endParaRPr lang="en-CN" dirty="0"/>
          </a:p>
          <a:p>
            <a:r>
              <a:rPr lang="en-CN" dirty="0"/>
              <a:t>Safer automated farming practices to </a:t>
            </a:r>
            <a:r>
              <a:rPr lang="en-CN" dirty="0">
                <a:solidFill>
                  <a:srgbClr val="0000FF"/>
                </a:solidFill>
              </a:rPr>
              <a:t>prevent various threats </a:t>
            </a:r>
            <a:r>
              <a:rPr lang="en-CN" dirty="0"/>
              <a:t>like active signal injection attacks.</a:t>
            </a:r>
            <a:endParaRPr lang="en-US" dirty="0"/>
          </a:p>
          <a:p>
            <a:r>
              <a:rPr lang="en-US" dirty="0"/>
              <a:t>S</a:t>
            </a:r>
            <a:r>
              <a:rPr lang="en-CN" dirty="0"/>
              <a:t>ecured transmission and Reception of </a:t>
            </a:r>
            <a:r>
              <a:rPr lang="en-CN" dirty="0">
                <a:solidFill>
                  <a:srgbClr val="0000FF"/>
                </a:solidFill>
              </a:rPr>
              <a:t>wireless sensor data</a:t>
            </a:r>
            <a:r>
              <a:rPr lang="en-CN" dirty="0"/>
              <a:t>.</a:t>
            </a:r>
          </a:p>
          <a:p>
            <a:r>
              <a:rPr lang="en-CN" dirty="0"/>
              <a:t>Data collected by the sensors can be secured by </a:t>
            </a:r>
            <a:r>
              <a:rPr lang="en-CN" dirty="0">
                <a:solidFill>
                  <a:srgbClr val="0000FF"/>
                </a:solidFill>
              </a:rPr>
              <a:t>initial trust establishment</a:t>
            </a:r>
            <a:r>
              <a:rPr lang="en-CN" dirty="0"/>
              <a:t>. </a:t>
            </a:r>
          </a:p>
          <a:p>
            <a:r>
              <a:rPr lang="en-CN" dirty="0"/>
              <a:t>Initial trust establishment includes </a:t>
            </a:r>
            <a:r>
              <a:rPr lang="en-CN" dirty="0">
                <a:solidFill>
                  <a:srgbClr val="0000FF"/>
                </a:solidFill>
              </a:rPr>
              <a:t>authentication</a:t>
            </a:r>
            <a:r>
              <a:rPr lang="en-CN" dirty="0"/>
              <a:t> and </a:t>
            </a:r>
            <a:r>
              <a:rPr lang="en-CN" dirty="0">
                <a:solidFill>
                  <a:srgbClr val="0000FF"/>
                </a:solidFill>
              </a:rPr>
              <a:t>secure</a:t>
            </a:r>
            <a:r>
              <a:rPr lang="en-CN" dirty="0">
                <a:solidFill>
                  <a:srgbClr val="0070C0"/>
                </a:solidFill>
              </a:rPr>
              <a:t> </a:t>
            </a:r>
            <a:r>
              <a:rPr lang="en-CN" dirty="0">
                <a:solidFill>
                  <a:srgbClr val="0000FF"/>
                </a:solidFill>
              </a:rPr>
              <a:t>key</a:t>
            </a:r>
            <a:r>
              <a:rPr lang="en-CN" dirty="0">
                <a:solidFill>
                  <a:srgbClr val="0070C0"/>
                </a:solidFill>
              </a:rPr>
              <a:t> </a:t>
            </a:r>
            <a:r>
              <a:rPr lang="en-CN" dirty="0">
                <a:solidFill>
                  <a:srgbClr val="0000FF"/>
                </a:solidFill>
              </a:rPr>
              <a:t>establishment</a:t>
            </a:r>
            <a:r>
              <a:rPr lang="en-CN" dirty="0"/>
              <a:t> between underground sensor and over the air gateway 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00A021-041D-4EB1-B63E-29B531A4C8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5364" y="108857"/>
            <a:ext cx="5679882" cy="3035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2882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D07A1-E432-B51A-B6FA-BA51ACA29F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485" y="38871"/>
            <a:ext cx="11713029" cy="854075"/>
          </a:xfrm>
        </p:spPr>
        <p:txBody>
          <a:bodyPr/>
          <a:lstStyle/>
          <a:p>
            <a:r>
              <a:rPr lang="en-CN" b="1" dirty="0">
                <a:solidFill>
                  <a:srgbClr val="0000FF"/>
                </a:solidFill>
              </a:rPr>
              <a:t>Objectives</a:t>
            </a:r>
            <a:endParaRPr lang="en-C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C4159B-1BF9-4F16-062D-F61DA3CF31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9485" y="815885"/>
            <a:ext cx="11713029" cy="5907132"/>
          </a:xfrm>
        </p:spPr>
        <p:txBody>
          <a:bodyPr>
            <a:normAutofit fontScale="92500" lnSpcReduction="10000"/>
          </a:bodyPr>
          <a:lstStyle/>
          <a:p>
            <a:endParaRPr lang="en-CN" dirty="0"/>
          </a:p>
          <a:p>
            <a:endParaRPr lang="en-CN" dirty="0"/>
          </a:p>
          <a:p>
            <a:endParaRPr lang="en-CN" dirty="0"/>
          </a:p>
          <a:p>
            <a:endParaRPr lang="en-CN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			</a:t>
            </a:r>
            <a:endParaRPr lang="en-CN" sz="1800" dirty="0"/>
          </a:p>
          <a:p>
            <a:r>
              <a:rPr lang="en-CN" dirty="0"/>
              <a:t>To develop a secret free trust establishment for underground wireless communication.</a:t>
            </a:r>
          </a:p>
          <a:p>
            <a:pPr lvl="1"/>
            <a:r>
              <a:rPr lang="en-CN" dirty="0"/>
              <a:t>Secure key establishment by performing </a:t>
            </a:r>
            <a:r>
              <a:rPr lang="en-CN" dirty="0">
                <a:solidFill>
                  <a:srgbClr val="0000FF"/>
                </a:solidFill>
              </a:rPr>
              <a:t>Message Integrity </a:t>
            </a:r>
            <a:r>
              <a:rPr lang="en-CN" dirty="0"/>
              <a:t>verification using hard to forge wireless properties.</a:t>
            </a:r>
          </a:p>
          <a:p>
            <a:pPr marL="457200" lvl="1" indent="0">
              <a:buNone/>
            </a:pPr>
            <a:endParaRPr lang="en-CN" dirty="0"/>
          </a:p>
          <a:p>
            <a:pPr lvl="1"/>
            <a:r>
              <a:rPr lang="en-CN" dirty="0"/>
              <a:t>Authentication between the trusted node and gateway node</a:t>
            </a:r>
          </a:p>
          <a:p>
            <a:pPr marL="457200" lvl="1" indent="0">
              <a:buNone/>
            </a:pPr>
            <a:endParaRPr lang="en-CN" dirty="0"/>
          </a:p>
          <a:p>
            <a:pPr lvl="1"/>
            <a:r>
              <a:rPr lang="en-CN" dirty="0"/>
              <a:t>We show that the security of STUN is comparable to </a:t>
            </a:r>
            <a:r>
              <a:rPr lang="en-CN" dirty="0">
                <a:solidFill>
                  <a:srgbClr val="0000FF"/>
                </a:solidFill>
              </a:rPr>
              <a:t>unbalance oil and Vinegar </a:t>
            </a:r>
            <a:r>
              <a:rPr lang="en-CN" dirty="0"/>
              <a:t>public key cryptographic scheme. </a:t>
            </a:r>
          </a:p>
          <a:p>
            <a:endParaRPr lang="en-C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B9C176-9106-4DEC-91D3-EF456FEED4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4500" y="1149349"/>
            <a:ext cx="920750" cy="52179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C3D5037-D82B-4EFA-81D4-EE35CFA750C6}"/>
              </a:ext>
            </a:extLst>
          </p:cNvPr>
          <p:cNvSpPr txBox="1"/>
          <p:nvPr/>
        </p:nvSpPr>
        <p:spPr>
          <a:xfrm>
            <a:off x="1509857" y="1735909"/>
            <a:ext cx="12409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alibri" charset="0"/>
                <a:ea typeface="Calibri" charset="0"/>
                <a:cs typeface="Calibri" charset="0"/>
              </a:rPr>
              <a:t>Adversary (</a:t>
            </a:r>
            <a:r>
              <a:rPr lang="en-US" sz="1400" i="1" dirty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M</a:t>
            </a:r>
            <a:r>
              <a:rPr lang="en-US" sz="1400" dirty="0">
                <a:latin typeface="Calibri" charset="0"/>
                <a:ea typeface="Calibri" charset="0"/>
                <a:cs typeface="Calibri" charset="0"/>
              </a:rPr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C0A71C9-F41F-40AB-9AFF-35D534FDAB96}"/>
              </a:ext>
            </a:extLst>
          </p:cNvPr>
          <p:cNvSpPr txBox="1"/>
          <p:nvPr/>
        </p:nvSpPr>
        <p:spPr>
          <a:xfrm>
            <a:off x="8866587" y="1084648"/>
            <a:ext cx="1646374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alibri" charset="0"/>
                <a:ea typeface="Calibri" charset="0"/>
                <a:cs typeface="Calibri" charset="0"/>
              </a:rPr>
              <a:t>      </a:t>
            </a:r>
            <a:r>
              <a:rPr lang="en-US" sz="1200" dirty="0">
                <a:latin typeface="Calibri" charset="0"/>
                <a:ea typeface="Calibri" charset="0"/>
                <a:cs typeface="Calibri" charset="0"/>
              </a:rPr>
              <a:t>Legitimate Nodes</a:t>
            </a:r>
          </a:p>
          <a:p>
            <a:endParaRPr lang="en-US" sz="1200" dirty="0">
              <a:latin typeface="Calibri" charset="0"/>
              <a:ea typeface="Calibri" charset="0"/>
              <a:cs typeface="Calibri" charset="0"/>
            </a:endParaRPr>
          </a:p>
          <a:p>
            <a:r>
              <a:rPr lang="en-US" sz="1200" dirty="0">
                <a:latin typeface="Calibri" charset="0"/>
                <a:ea typeface="Calibri" charset="0"/>
                <a:cs typeface="Calibri" charset="0"/>
              </a:rPr>
              <a:t>      Trusted Node</a:t>
            </a:r>
          </a:p>
          <a:p>
            <a:endParaRPr lang="en-US" sz="1200" dirty="0">
              <a:latin typeface="Calibri" charset="0"/>
              <a:ea typeface="Calibri" charset="0"/>
              <a:cs typeface="Calibri" charset="0"/>
            </a:endParaRPr>
          </a:p>
          <a:p>
            <a:r>
              <a:rPr lang="en-US" sz="1200" dirty="0">
                <a:latin typeface="Calibri" charset="0"/>
                <a:ea typeface="Calibri" charset="0"/>
                <a:cs typeface="Calibri" charset="0"/>
              </a:rPr>
              <a:t>      Gateway</a:t>
            </a:r>
          </a:p>
          <a:p>
            <a:endParaRPr lang="en-US" sz="12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3B4A57A-B8C4-43D5-8E23-EBDF4C548371}"/>
              </a:ext>
            </a:extLst>
          </p:cNvPr>
          <p:cNvSpPr/>
          <p:nvPr/>
        </p:nvSpPr>
        <p:spPr>
          <a:xfrm>
            <a:off x="8926480" y="1189607"/>
            <a:ext cx="179524" cy="166989"/>
          </a:xfrm>
          <a:prstGeom prst="ellipse">
            <a:avLst/>
          </a:prstGeom>
          <a:solidFill>
            <a:srgbClr val="CDC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F3D0DD5-B079-4F3B-A4BA-8D6011B0BE09}"/>
              </a:ext>
            </a:extLst>
          </p:cNvPr>
          <p:cNvSpPr/>
          <p:nvPr/>
        </p:nvSpPr>
        <p:spPr>
          <a:xfrm>
            <a:off x="8921907" y="1562100"/>
            <a:ext cx="179524" cy="153490"/>
          </a:xfrm>
          <a:prstGeom prst="rect">
            <a:avLst/>
          </a:prstGeom>
          <a:solidFill>
            <a:srgbClr val="61C91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1" name="Triangle 11">
            <a:extLst>
              <a:ext uri="{FF2B5EF4-FFF2-40B4-BE49-F238E27FC236}">
                <a16:creationId xmlns:a16="http://schemas.microsoft.com/office/drawing/2014/main" id="{CCEE961F-36C1-4807-9883-9DD7120ED33C}"/>
              </a:ext>
            </a:extLst>
          </p:cNvPr>
          <p:cNvSpPr/>
          <p:nvPr/>
        </p:nvSpPr>
        <p:spPr>
          <a:xfrm>
            <a:off x="8921907" y="1921127"/>
            <a:ext cx="179524" cy="161908"/>
          </a:xfrm>
          <a:prstGeom prst="triangl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id="{2CA7823C-9828-4593-A6D8-A00D7BB666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3350" y="1022474"/>
            <a:ext cx="3467100" cy="2406525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D390564-FA9D-4DA0-90DD-A8EB114668AC}"/>
              </a:ext>
            </a:extLst>
          </p:cNvPr>
          <p:cNvCxnSpPr>
            <a:stCxn id="6" idx="3"/>
          </p:cNvCxnSpPr>
          <p:nvPr/>
        </p:nvCxnSpPr>
        <p:spPr>
          <a:xfrm flipV="1">
            <a:off x="2635250" y="1356596"/>
            <a:ext cx="2914760" cy="536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84177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0DED37-334D-5E21-E23B-5124A767DF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047" y="165463"/>
            <a:ext cx="11808822" cy="905691"/>
          </a:xfrm>
        </p:spPr>
        <p:txBody>
          <a:bodyPr/>
          <a:lstStyle/>
          <a:p>
            <a:r>
              <a:rPr lang="en-CN" b="1" dirty="0">
                <a:solidFill>
                  <a:srgbClr val="0000FF"/>
                </a:solidFill>
              </a:rPr>
              <a:t>Threat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87E761-C195-110E-7159-C5F00E87D7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047" y="1071154"/>
            <a:ext cx="11808821" cy="5621383"/>
          </a:xfrm>
        </p:spPr>
        <p:txBody>
          <a:bodyPr/>
          <a:lstStyle/>
          <a:p>
            <a:endParaRPr lang="en-CN" dirty="0"/>
          </a:p>
          <a:p>
            <a:endParaRPr lang="en-CN" dirty="0"/>
          </a:p>
          <a:p>
            <a:endParaRPr lang="en-CN" dirty="0"/>
          </a:p>
          <a:p>
            <a:endParaRPr lang="en-CN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		</a:t>
            </a:r>
          </a:p>
          <a:p>
            <a:pPr marL="0" indent="0">
              <a:buNone/>
            </a:pPr>
            <a:r>
              <a:rPr lang="en-US" sz="1800" dirty="0"/>
              <a:t>		</a:t>
            </a:r>
            <a:endParaRPr lang="en-CN" dirty="0"/>
          </a:p>
          <a:p>
            <a:pPr marL="0" indent="0">
              <a:buNone/>
            </a:pPr>
            <a:endParaRPr lang="en-CN" dirty="0"/>
          </a:p>
        </p:txBody>
      </p:sp>
      <p:pic>
        <p:nvPicPr>
          <p:cNvPr id="5" name="Picture 4" descr="Chart, radar chart&#10;&#10;Description automatically generated">
            <a:extLst>
              <a:ext uri="{FF2B5EF4-FFF2-40B4-BE49-F238E27FC236}">
                <a16:creationId xmlns:a16="http://schemas.microsoft.com/office/drawing/2014/main" id="{B0C560AC-1D86-41FD-3D8B-DF6D67517E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802" y="1166948"/>
            <a:ext cx="4978400" cy="2674276"/>
          </a:xfrm>
          <a:prstGeom prst="rect">
            <a:avLst/>
          </a:prstGeom>
        </p:spPr>
      </p:pic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6F3C14BB-21B2-3319-4F8B-BBB62B7C0F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999576"/>
            <a:ext cx="5041900" cy="27239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AA9F8EC-6019-593C-3938-2EE077843867}"/>
              </a:ext>
            </a:extLst>
          </p:cNvPr>
          <p:cNvSpPr txBox="1"/>
          <p:nvPr/>
        </p:nvSpPr>
        <p:spPr>
          <a:xfrm>
            <a:off x="2176424" y="3723554"/>
            <a:ext cx="23458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Calibri" charset="0"/>
                <a:ea typeface="Calibri" charset="0"/>
                <a:cs typeface="Calibri" charset="0"/>
              </a:rPr>
              <a:t>      Type 1 Adversary</a:t>
            </a:r>
            <a:endParaRPr lang="en-US" sz="1200" dirty="0">
              <a:solidFill>
                <a:srgbClr val="0000FF"/>
              </a:solidFill>
              <a:latin typeface="Calibri" charset="0"/>
              <a:ea typeface="Calibri" charset="0"/>
              <a:cs typeface="Calibri" charset="0"/>
            </a:endParaRPr>
          </a:p>
          <a:p>
            <a:endParaRPr lang="en-US" sz="1200" dirty="0">
              <a:solidFill>
                <a:srgbClr val="0000FF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544C29-33E4-80EC-EC35-809FCE7F0741}"/>
              </a:ext>
            </a:extLst>
          </p:cNvPr>
          <p:cNvSpPr txBox="1"/>
          <p:nvPr/>
        </p:nvSpPr>
        <p:spPr>
          <a:xfrm>
            <a:off x="7675607" y="3723554"/>
            <a:ext cx="18826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Calibri" charset="0"/>
                <a:ea typeface="Calibri" charset="0"/>
                <a:cs typeface="Calibri" charset="0"/>
              </a:rPr>
              <a:t>      Type 2 Adversary</a:t>
            </a:r>
            <a:endParaRPr lang="en-US" sz="1200" dirty="0">
              <a:solidFill>
                <a:srgbClr val="0000FF"/>
              </a:solidFill>
              <a:latin typeface="Calibri" charset="0"/>
              <a:ea typeface="Calibri" charset="0"/>
              <a:cs typeface="Calibri" charset="0"/>
            </a:endParaRPr>
          </a:p>
          <a:p>
            <a:endParaRPr lang="en-US" sz="1200" dirty="0">
              <a:solidFill>
                <a:srgbClr val="0000FF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9547A5-3810-33DD-D545-FFE4F24FDD68}"/>
              </a:ext>
            </a:extLst>
          </p:cNvPr>
          <p:cNvSpPr txBox="1"/>
          <p:nvPr/>
        </p:nvSpPr>
        <p:spPr>
          <a:xfrm>
            <a:off x="828392" y="4368800"/>
            <a:ext cx="50419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N" sz="2400" dirty="0"/>
              <a:t>Type 1 adversary which attempts to inject its signals simultaneously at G and 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N" sz="2400" dirty="0"/>
              <a:t>Adversary is </a:t>
            </a:r>
            <a:r>
              <a:rPr lang="en-CN" sz="2400" dirty="0">
                <a:solidFill>
                  <a:srgbClr val="0000FF"/>
                </a:solidFill>
              </a:rPr>
              <a:t>outside</a:t>
            </a:r>
            <a:r>
              <a:rPr lang="en-CN" sz="2400" dirty="0"/>
              <a:t> the perimeter of the farm.</a:t>
            </a:r>
          </a:p>
          <a:p>
            <a:endParaRPr lang="en-US" sz="12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959DE8-0474-DCA9-C688-51BDC1208D33}"/>
              </a:ext>
            </a:extLst>
          </p:cNvPr>
          <p:cNvSpPr txBox="1"/>
          <p:nvPr/>
        </p:nvSpPr>
        <p:spPr>
          <a:xfrm>
            <a:off x="6756400" y="4364833"/>
            <a:ext cx="4385853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N" sz="2400" dirty="0"/>
              <a:t>Type 2 adversary can deploy </a:t>
            </a:r>
            <a:r>
              <a:rPr lang="en-CN" sz="2400" dirty="0">
                <a:solidFill>
                  <a:srgbClr val="0000FF"/>
                </a:solidFill>
              </a:rPr>
              <a:t>additional nodes above and underground</a:t>
            </a:r>
            <a:r>
              <a:rPr lang="en-CN" sz="2400" dirty="0">
                <a:solidFill>
                  <a:srgbClr val="0070C0"/>
                </a:solidFill>
              </a:rPr>
              <a:t> </a:t>
            </a:r>
            <a:r>
              <a:rPr lang="en-CN" sz="2400" dirty="0"/>
              <a:t>to ach</a:t>
            </a:r>
            <a:r>
              <a:rPr lang="en-US" sz="2400" dirty="0" err="1"/>
              <a:t>ie</a:t>
            </a:r>
            <a:r>
              <a:rPr lang="en-CN" sz="2400" dirty="0"/>
              <a:t>ve the receive signal strength (RSS) at G and T</a:t>
            </a:r>
          </a:p>
          <a:p>
            <a:endParaRPr lang="en-US" sz="2400" dirty="0">
              <a:solidFill>
                <a:srgbClr val="0070C0"/>
              </a:solidFill>
              <a:ea typeface="Calibri" charset="0"/>
              <a:cs typeface="Calibri" charset="0"/>
            </a:endParaRPr>
          </a:p>
          <a:p>
            <a:endParaRPr lang="en-US" sz="1200" dirty="0"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86843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ED8554-4079-A748-0401-DBF191CCD6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99" y="101601"/>
            <a:ext cx="11849089" cy="627436"/>
          </a:xfrm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0000FF"/>
                </a:solidFill>
              </a:rPr>
              <a:t>STUN: </a:t>
            </a:r>
            <a:r>
              <a:rPr lang="en-CN" b="1" dirty="0">
                <a:solidFill>
                  <a:srgbClr val="0000FF"/>
                </a:solidFill>
              </a:rPr>
              <a:t>Trust Establishment Protocol </a:t>
            </a:r>
            <a:endParaRPr lang="en-CN" dirty="0">
              <a:solidFill>
                <a:srgbClr val="0000FF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30AEAA4-20EE-B1F9-3546-7EBE7453E9D2}"/>
              </a:ext>
            </a:extLst>
          </p:cNvPr>
          <p:cNvCxnSpPr>
            <a:cxnSpLocks/>
          </p:cNvCxnSpPr>
          <p:nvPr/>
        </p:nvCxnSpPr>
        <p:spPr>
          <a:xfrm>
            <a:off x="1803400" y="1257300"/>
            <a:ext cx="0" cy="5232400"/>
          </a:xfrm>
          <a:prstGeom prst="line">
            <a:avLst/>
          </a:prstGeom>
          <a:ln w="571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704C7B3-CDD3-F846-25AE-075F6F97675E}"/>
              </a:ext>
            </a:extLst>
          </p:cNvPr>
          <p:cNvCxnSpPr>
            <a:cxnSpLocks/>
          </p:cNvCxnSpPr>
          <p:nvPr/>
        </p:nvCxnSpPr>
        <p:spPr>
          <a:xfrm>
            <a:off x="10312400" y="1257300"/>
            <a:ext cx="0" cy="5346700"/>
          </a:xfrm>
          <a:prstGeom prst="line">
            <a:avLst/>
          </a:prstGeom>
          <a:ln w="571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2A78808-34CC-3ED7-7DD0-C5303A60C4DD}"/>
              </a:ext>
            </a:extLst>
          </p:cNvPr>
          <p:cNvCxnSpPr>
            <a:cxnSpLocks/>
          </p:cNvCxnSpPr>
          <p:nvPr/>
        </p:nvCxnSpPr>
        <p:spPr>
          <a:xfrm>
            <a:off x="5829300" y="1257300"/>
            <a:ext cx="1" cy="5232400"/>
          </a:xfrm>
          <a:prstGeom prst="line">
            <a:avLst/>
          </a:prstGeom>
          <a:ln w="571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01192EF-1CA4-26CA-3F16-56F549CE05CE}"/>
              </a:ext>
            </a:extLst>
          </p:cNvPr>
          <p:cNvCxnSpPr>
            <a:cxnSpLocks/>
          </p:cNvCxnSpPr>
          <p:nvPr/>
        </p:nvCxnSpPr>
        <p:spPr>
          <a:xfrm>
            <a:off x="5829300" y="1917700"/>
            <a:ext cx="4483100" cy="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FEDDCFEE-C30C-F0CD-4DE7-3F3C669C389F}"/>
              </a:ext>
            </a:extLst>
          </p:cNvPr>
          <p:cNvSpPr txBox="1"/>
          <p:nvPr/>
        </p:nvSpPr>
        <p:spPr>
          <a:xfrm>
            <a:off x="5626099" y="736853"/>
            <a:ext cx="381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alibri" charset="0"/>
                <a:ea typeface="Calibri" charset="0"/>
                <a:cs typeface="Calibri" charset="0"/>
              </a:rPr>
              <a:t>G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C621503-2FCA-5D95-1854-A0D689956282}"/>
              </a:ext>
            </a:extLst>
          </p:cNvPr>
          <p:cNvCxnSpPr>
            <a:cxnSpLocks/>
          </p:cNvCxnSpPr>
          <p:nvPr/>
        </p:nvCxnSpPr>
        <p:spPr>
          <a:xfrm>
            <a:off x="1803400" y="1929200"/>
            <a:ext cx="4019551" cy="0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38C39494-88F7-AB2F-8B7A-15484F0F5168}"/>
              </a:ext>
            </a:extLst>
          </p:cNvPr>
          <p:cNvSpPr txBox="1"/>
          <p:nvPr/>
        </p:nvSpPr>
        <p:spPr>
          <a:xfrm>
            <a:off x="1663702" y="800269"/>
            <a:ext cx="4952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alibri" charset="0"/>
                <a:ea typeface="Calibri" charset="0"/>
                <a:cs typeface="Calibri" charset="0"/>
              </a:rPr>
              <a:t>L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E051CC3-E5D9-11D3-7318-459D6EA01F74}"/>
              </a:ext>
            </a:extLst>
          </p:cNvPr>
          <p:cNvSpPr txBox="1"/>
          <p:nvPr/>
        </p:nvSpPr>
        <p:spPr>
          <a:xfrm>
            <a:off x="10115549" y="762336"/>
            <a:ext cx="381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alibri" charset="0"/>
                <a:ea typeface="Calibri" charset="0"/>
                <a:cs typeface="Calibri" charset="0"/>
              </a:rPr>
              <a:t>T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B28F8E4-F712-97E9-8609-0F824D606FEE}"/>
              </a:ext>
            </a:extLst>
          </p:cNvPr>
          <p:cNvCxnSpPr>
            <a:cxnSpLocks/>
          </p:cNvCxnSpPr>
          <p:nvPr/>
        </p:nvCxnSpPr>
        <p:spPr>
          <a:xfrm>
            <a:off x="1803400" y="3022600"/>
            <a:ext cx="4025900" cy="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16CCDED-26F8-9C17-5CCD-973D1054548F}"/>
              </a:ext>
            </a:extLst>
          </p:cNvPr>
          <p:cNvCxnSpPr>
            <a:cxnSpLocks/>
          </p:cNvCxnSpPr>
          <p:nvPr/>
        </p:nvCxnSpPr>
        <p:spPr>
          <a:xfrm>
            <a:off x="1803401" y="3708400"/>
            <a:ext cx="8508999" cy="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9D10C15-A8F4-CBCA-53C1-CF6E9452C753}"/>
              </a:ext>
            </a:extLst>
          </p:cNvPr>
          <p:cNvCxnSpPr>
            <a:cxnSpLocks/>
          </p:cNvCxnSpPr>
          <p:nvPr/>
        </p:nvCxnSpPr>
        <p:spPr>
          <a:xfrm>
            <a:off x="5829301" y="4837500"/>
            <a:ext cx="4483099" cy="0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69020AD-29E5-1102-EA30-3B1EFC3E752D}"/>
              </a:ext>
            </a:extLst>
          </p:cNvPr>
          <p:cNvCxnSpPr>
            <a:cxnSpLocks/>
          </p:cNvCxnSpPr>
          <p:nvPr/>
        </p:nvCxnSpPr>
        <p:spPr>
          <a:xfrm>
            <a:off x="1803400" y="6209100"/>
            <a:ext cx="4019551" cy="0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5B700F99-59D3-111C-497A-F778B1CCE19D}"/>
              </a:ext>
            </a:extLst>
          </p:cNvPr>
          <p:cNvSpPr txBox="1"/>
          <p:nvPr/>
        </p:nvSpPr>
        <p:spPr>
          <a:xfrm>
            <a:off x="4787906" y="1231555"/>
            <a:ext cx="13969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alibri" charset="0"/>
                <a:ea typeface="Calibri" charset="0"/>
                <a:cs typeface="Calibri" charset="0"/>
              </a:rPr>
              <a:t>Initialization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4AEDB95-46F6-AFB5-894F-B02756778622}"/>
              </a:ext>
            </a:extLst>
          </p:cNvPr>
          <p:cNvSpPr txBox="1"/>
          <p:nvPr/>
        </p:nvSpPr>
        <p:spPr>
          <a:xfrm>
            <a:off x="3346452" y="1580378"/>
            <a:ext cx="13969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alibri" charset="0"/>
                <a:ea typeface="Calibri" charset="0"/>
                <a:cs typeface="Calibri" charset="0"/>
              </a:rPr>
              <a:t>Sync Message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EFB167D-E688-99F2-ED87-8D6824EC3C12}"/>
              </a:ext>
            </a:extLst>
          </p:cNvPr>
          <p:cNvSpPr txBox="1"/>
          <p:nvPr/>
        </p:nvSpPr>
        <p:spPr>
          <a:xfrm>
            <a:off x="7092952" y="1563888"/>
            <a:ext cx="13969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alibri" charset="0"/>
                <a:ea typeface="Calibri" charset="0"/>
                <a:cs typeface="Calibri" charset="0"/>
              </a:rPr>
              <a:t>Sync Message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17933DD8-9FB6-E75E-82EC-232DBABEB57E}"/>
                  </a:ext>
                </a:extLst>
              </p:cNvPr>
              <p:cNvSpPr txBox="1"/>
              <p:nvPr/>
            </p:nvSpPr>
            <p:spPr>
              <a:xfrm>
                <a:off x="2070100" y="2698581"/>
                <a:ext cx="312418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latin typeface="Calibri" charset="0"/>
                    <a:ea typeface="Calibri" charset="0"/>
                    <a:cs typeface="Calibri" charset="0"/>
                  </a:rPr>
                  <a:t>Compute and transmit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smtClean="0">
                            <a:latin typeface="Cambria Math" panose="02040503050406030204" pitchFamily="18" charset="0"/>
                            <a:cs typeface="Calibri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  <a:cs typeface="Calibri" charset="0"/>
                          </a:rPr>
                          <m:t>𝑚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  <a:cs typeface="Calibri" charset="0"/>
                          </a:rPr>
                          <m:t>𝑖</m:t>
                        </m:r>
                      </m:sub>
                    </m:sSub>
                    <m:r>
                      <a:rPr lang="en-US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charset="0"/>
                      </a:rPr>
                      <m:t>←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charset="0"/>
                      </a:rPr>
                      <m:t>𝐼</m:t>
                    </m:r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charset="0"/>
                          </a:rPr>
                          <m:t>𝐷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charset="0"/>
                          </a:rPr>
                          <m:t>𝑖</m:t>
                        </m:r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charset="0"/>
                      </a:rPr>
                      <m:t>,</m:t>
                    </m:r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charset="0"/>
                          </a:rPr>
                          <m:t>𝑧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1200" dirty="0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17933DD8-9FB6-E75E-82EC-232DBABEB5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0100" y="2698581"/>
                <a:ext cx="3124189" cy="276999"/>
              </a:xfrm>
              <a:prstGeom prst="rect">
                <a:avLst/>
              </a:prstGeom>
              <a:blipFill>
                <a:blip r:embed="rId2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536950B0-0242-4450-1680-AFB6801A68D1}"/>
                  </a:ext>
                </a:extLst>
              </p:cNvPr>
              <p:cNvSpPr txBox="1"/>
              <p:nvPr/>
            </p:nvSpPr>
            <p:spPr>
              <a:xfrm>
                <a:off x="6013450" y="3375801"/>
                <a:ext cx="312418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latin typeface="Calibri" charset="0"/>
                    <a:ea typeface="Calibri" charset="0"/>
                    <a:cs typeface="Calibri" charset="0"/>
                  </a:rPr>
                  <a:t>Compute and transmit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smtClean="0">
                            <a:latin typeface="Cambria Math" panose="02040503050406030204" pitchFamily="18" charset="0"/>
                            <a:cs typeface="Calibri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  <a:cs typeface="Calibri" charset="0"/>
                          </a:rPr>
                          <m:t>𝑚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  <a:cs typeface="Calibri" charset="0"/>
                          </a:rPr>
                          <m:t>𝑖</m:t>
                        </m:r>
                      </m:sub>
                    </m:sSub>
                    <m:r>
                      <a:rPr lang="en-US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charset="0"/>
                      </a:rPr>
                      <m:t>←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charset="0"/>
                      </a:rPr>
                      <m:t>𝐼</m:t>
                    </m:r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charset="0"/>
                          </a:rPr>
                          <m:t>𝐷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charset="0"/>
                          </a:rPr>
                          <m:t>𝑖</m:t>
                        </m:r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charset="0"/>
                      </a:rPr>
                      <m:t>,</m:t>
                    </m:r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charset="0"/>
                          </a:rPr>
                          <m:t>𝑧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1200" dirty="0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536950B0-0242-4450-1680-AFB6801A68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3450" y="3375801"/>
                <a:ext cx="3124189" cy="276999"/>
              </a:xfrm>
              <a:prstGeom prst="rect">
                <a:avLst/>
              </a:prstGeom>
              <a:blipFill>
                <a:blip r:embed="rId3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891904B-6366-46FF-978E-2D4FBA36276F}"/>
                  </a:ext>
                </a:extLst>
              </p:cNvPr>
              <p:cNvSpPr txBox="1"/>
              <p:nvPr/>
            </p:nvSpPr>
            <p:spPr>
              <a:xfrm>
                <a:off x="10496549" y="3569900"/>
                <a:ext cx="1797028" cy="8622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latin typeface="Calibri" charset="0"/>
                    <a:ea typeface="Calibri" charset="0"/>
                    <a:cs typeface="Calibri" charset="0"/>
                  </a:rPr>
                  <a:t>Records RSS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smtClean="0">
                            <a:latin typeface="Cambria Math" panose="02040503050406030204" pitchFamily="18" charset="0"/>
                            <a:cs typeface="Calibri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  <a:cs typeface="Calibri" charset="0"/>
                          </a:rPr>
                          <m:t>𝑃𝑟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  <a:cs typeface="Calibri" charset="0"/>
                          </a:rPr>
                          <m:t>𝑇𝑖</m:t>
                        </m:r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  <a:cs typeface="Calibri" charset="0"/>
                      </a:rPr>
                      <m:t>=</m:t>
                    </m:r>
                    <m:sSub>
                      <m:sSubPr>
                        <m:ctrlPr>
                          <a:rPr lang="en-US" sz="1200" i="1">
                            <a:latin typeface="Cambria Math" panose="02040503050406030204" pitchFamily="18" charset="0"/>
                            <a:cs typeface="Calibri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  <a:cs typeface="Calibri" charset="0"/>
                          </a:rPr>
                          <m:t>{</m:t>
                        </m:r>
                        <m:r>
                          <a:rPr lang="en-US" sz="1200" i="1">
                            <a:latin typeface="Cambria Math" panose="02040503050406030204" pitchFamily="18" charset="0"/>
                            <a:cs typeface="Calibri" charset="0"/>
                          </a:rPr>
                          <m:t>𝑃𝑟</m:t>
                        </m:r>
                      </m:e>
                      <m:sub>
                        <m:r>
                          <a:rPr lang="en-US" sz="1200" i="1">
                            <a:latin typeface="Cambria Math" panose="02040503050406030204" pitchFamily="18" charset="0"/>
                            <a:cs typeface="Calibri" charset="0"/>
                          </a:rPr>
                          <m:t>𝑇𝑖</m:t>
                        </m:r>
                      </m:sub>
                    </m:sSub>
                  </m:oMath>
                </a14:m>
                <a:r>
                  <a:rPr lang="en-US" sz="1200" dirty="0">
                    <a:latin typeface="Calibri" charset="0"/>
                    <a:ea typeface="Calibri" charset="0"/>
                    <a:cs typeface="Calibri" charset="0"/>
                  </a:rPr>
                  <a:t>(1), …,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>
                            <a:latin typeface="Cambria Math" panose="02040503050406030204" pitchFamily="18" charset="0"/>
                            <a:cs typeface="Calibri" charset="0"/>
                          </a:rPr>
                        </m:ctrlPr>
                      </m:sSubPr>
                      <m:e>
                        <m:r>
                          <a:rPr lang="en-US" sz="1200" i="1">
                            <a:latin typeface="Cambria Math" panose="02040503050406030204" pitchFamily="18" charset="0"/>
                            <a:cs typeface="Calibri" charset="0"/>
                          </a:rPr>
                          <m:t>𝑃𝑟</m:t>
                        </m:r>
                      </m:e>
                      <m:sub>
                        <m:r>
                          <a:rPr lang="en-US" sz="1200" i="1">
                            <a:latin typeface="Cambria Math" panose="02040503050406030204" pitchFamily="18" charset="0"/>
                            <a:cs typeface="Calibri" charset="0"/>
                          </a:rPr>
                          <m:t>𝑇𝑖</m:t>
                        </m:r>
                      </m:sub>
                    </m:sSub>
                  </m:oMath>
                </a14:m>
                <a:r>
                  <a:rPr lang="en-US" sz="1200" dirty="0">
                    <a:latin typeface="Calibri" charset="0"/>
                    <a:ea typeface="Calibri" charset="0"/>
                    <a:cs typeface="Calibri" charset="0"/>
                  </a:rPr>
                  <a:t>(l)}</a:t>
                </a:r>
              </a:p>
              <a:p>
                <a:r>
                  <a:rPr lang="en-US" sz="1200" dirty="0">
                    <a:latin typeface="Calibri" charset="0"/>
                    <a:ea typeface="Calibri" charset="0"/>
                    <a:cs typeface="Calibri" charset="0"/>
                  </a:rPr>
                  <a:t>Verification Criterion:</a:t>
                </a: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1200" i="1" smtClean="0">
                            <a:latin typeface="Cambria Math" panose="02040503050406030204" pitchFamily="18" charset="0"/>
                            <a:cs typeface="Calibri" charset="0"/>
                          </a:rPr>
                        </m:ctrlPr>
                      </m:sSubSupPr>
                      <m:e>
                        <m:r>
                          <a:rPr lang="en-US" sz="1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charset="0"/>
                          </a:rPr>
                          <m:t>𝜏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  <a:cs typeface="Calibri" charset="0"/>
                          </a:rPr>
                          <m:t>𝑙𝑜𝑤</m:t>
                        </m:r>
                      </m:sub>
                      <m:sup>
                        <m:r>
                          <a:rPr lang="en-US" sz="1200" b="0" i="1" smtClean="0">
                            <a:latin typeface="Cambria Math" panose="02040503050406030204" pitchFamily="18" charset="0"/>
                            <a:cs typeface="Calibri" charset="0"/>
                          </a:rPr>
                          <m:t>𝑇</m:t>
                        </m:r>
                      </m:sup>
                    </m:sSubSup>
                    <m:r>
                      <a:rPr lang="en-US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charset="0"/>
                      </a:rPr>
                      <m:t>≤</m:t>
                    </m:r>
                  </m:oMath>
                </a14:m>
                <a:r>
                  <a:rPr lang="en-US" sz="1200" dirty="0">
                    <a:cs typeface="Calibri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>
                            <a:latin typeface="Cambria Math" panose="02040503050406030204" pitchFamily="18" charset="0"/>
                            <a:cs typeface="Calibri" charset="0"/>
                          </a:rPr>
                        </m:ctrlPr>
                      </m:sSubPr>
                      <m:e>
                        <m:r>
                          <a:rPr lang="en-US" sz="1200" i="1">
                            <a:latin typeface="Cambria Math" panose="02040503050406030204" pitchFamily="18" charset="0"/>
                            <a:cs typeface="Calibri" charset="0"/>
                          </a:rPr>
                          <m:t>𝑃𝑟</m:t>
                        </m:r>
                      </m:e>
                      <m:sub>
                        <m:r>
                          <a:rPr lang="en-US" sz="1200" i="1">
                            <a:latin typeface="Cambria Math" panose="02040503050406030204" pitchFamily="18" charset="0"/>
                            <a:cs typeface="Calibri" charset="0"/>
                          </a:rPr>
                          <m:t>𝑇𝑖</m:t>
                        </m:r>
                      </m:sub>
                    </m:sSub>
                  </m:oMath>
                </a14:m>
                <a:r>
                  <a:rPr lang="en-US" sz="1200" dirty="0">
                    <a:latin typeface="Calibri" charset="0"/>
                    <a:ea typeface="Calibri" charset="0"/>
                    <a:cs typeface="Calibri" charset="0"/>
                  </a:rPr>
                  <a:t>(k)</a:t>
                </a:r>
                <a14:m>
                  <m:oMath xmlns:m="http://schemas.openxmlformats.org/officeDocument/2006/math">
                    <m:r>
                      <a:rPr lang="en-US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charset="0"/>
                      </a:rPr>
                      <m:t>≤</m:t>
                    </m:r>
                    <m:sSubSup>
                      <m:sSubSupPr>
                        <m:ctrlPr>
                          <a:rPr lang="en-US" sz="1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charset="0"/>
                          </a:rPr>
                        </m:ctrlPr>
                      </m:sSubSupPr>
                      <m:e>
                        <m:r>
                          <a:rPr lang="en-US" sz="1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charset="0"/>
                          </a:rPr>
                          <m:t>𝜏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charset="0"/>
                          </a:rPr>
                          <m:t>h𝑖𝑔h</m:t>
                        </m:r>
                      </m:sub>
                      <m:sup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charset="0"/>
                          </a:rPr>
                          <m:t>𝑇</m:t>
                        </m:r>
                      </m:sup>
                    </m:sSubSup>
                  </m:oMath>
                </a14:m>
                <a:endParaRPr lang="en-US" sz="1200" dirty="0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891904B-6366-46FF-978E-2D4FBA3627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96549" y="3569900"/>
                <a:ext cx="1797028" cy="862287"/>
              </a:xfrm>
              <a:prstGeom prst="rect">
                <a:avLst/>
              </a:prstGeom>
              <a:blipFill>
                <a:blip r:embed="rId4"/>
                <a:stretch>
                  <a:fillRect t="-1471" b="-1471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283A8134-DB5C-BBA1-96D5-2E735D4B5A27}"/>
                  </a:ext>
                </a:extLst>
              </p:cNvPr>
              <p:cNvSpPr txBox="1"/>
              <p:nvPr/>
            </p:nvSpPr>
            <p:spPr>
              <a:xfrm>
                <a:off x="6057900" y="4462067"/>
                <a:ext cx="3390900" cy="294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latin typeface="Calibri" charset="0"/>
                    <a:ea typeface="Calibri" charset="0"/>
                    <a:cs typeface="Calibri" charset="0"/>
                  </a:rPr>
                  <a:t> Transmit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smtClean="0">
                            <a:latin typeface="Cambria Math" panose="02040503050406030204" pitchFamily="18" charset="0"/>
                            <a:cs typeface="Calibri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  <a:cs typeface="Calibri" charset="0"/>
                          </a:rPr>
                          <m:t>𝑚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  <a:cs typeface="Calibri" charset="0"/>
                          </a:rPr>
                          <m:t>𝑇</m:t>
                        </m:r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  <a:cs typeface="Calibri" charset="0"/>
                      </a:rPr>
                      <m:t>≔</m:t>
                    </m:r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  <a:cs typeface="Calibri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  <a:cs typeface="Calibri" charset="0"/>
                          </a:rPr>
                          <m:t>𝐴𝐸</m:t>
                        </m:r>
                      </m:e>
                      <m:sub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  <a:cs typeface="Calibri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cs typeface="Calibri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cs typeface="Calibri" charset="0"/>
                              </a:rPr>
                              <m:t>𝐺𝑇</m:t>
                            </m:r>
                          </m:sub>
                        </m:sSub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  <a:cs typeface="Calibri" charset="0"/>
                      </a:rPr>
                      <m:t>(</m:t>
                    </m:r>
                    <m:sSubSup>
                      <m:sSubSupPr>
                        <m:ctrlPr>
                          <a:rPr lang="en-US" sz="1200" b="0" i="1" smtClean="0">
                            <a:latin typeface="Cambria Math" panose="02040503050406030204" pitchFamily="18" charset="0"/>
                            <a:cs typeface="Calibri" charset="0"/>
                          </a:rPr>
                        </m:ctrlPr>
                      </m:sSubSup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  <a:cs typeface="Calibri" charset="0"/>
                          </a:rPr>
                          <m:t>𝑚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  <a:cs typeface="Calibri" charset="0"/>
                          </a:rPr>
                          <m:t>1</m:t>
                        </m:r>
                      </m:sub>
                      <m:sup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charset="0"/>
                          </a:rPr>
                          <m:t>𝚤</m:t>
                        </m:r>
                      </m:sup>
                    </m:sSubSup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charset="0"/>
                      </a:rPr>
                      <m:t>∥</m:t>
                    </m:r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charset="0"/>
                          </a:rPr>
                          <m:t>𝐼𝐷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charset="0"/>
                          </a:rPr>
                          <m:t>1</m:t>
                        </m:r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charset="0"/>
                      </a:rPr>
                      <m:t>,…,</m:t>
                    </m:r>
                    <m:sSubSup>
                      <m:sSubSupPr>
                        <m:ctrlPr>
                          <a:rPr lang="en-US" sz="1200" i="1">
                            <a:latin typeface="Cambria Math" panose="02040503050406030204" pitchFamily="18" charset="0"/>
                            <a:cs typeface="Calibri" charset="0"/>
                          </a:rPr>
                        </m:ctrlPr>
                      </m:sSubSupPr>
                      <m:e>
                        <m:r>
                          <a:rPr lang="en-US" sz="1200" i="1">
                            <a:latin typeface="Cambria Math" panose="02040503050406030204" pitchFamily="18" charset="0"/>
                            <a:cs typeface="Calibri" charset="0"/>
                          </a:rPr>
                          <m:t>𝑚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  <a:cs typeface="Calibri" charset="0"/>
                          </a:rPr>
                          <m:t>𝑛</m:t>
                        </m:r>
                      </m:sub>
                      <m:sup>
                        <m: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charset="0"/>
                          </a:rPr>
                          <m:t>𝚤</m:t>
                        </m:r>
                      </m:sup>
                    </m:sSubSup>
                    <m:r>
                      <a:rPr lang="en-US" sz="12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charset="0"/>
                      </a:rPr>
                      <m:t>∥</m:t>
                    </m:r>
                    <m:sSub>
                      <m:sSubPr>
                        <m:ctrlP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charset="0"/>
                          </a:rPr>
                        </m:ctrlPr>
                      </m:sSubPr>
                      <m:e>
                        <m: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charset="0"/>
                          </a:rPr>
                          <m:t>𝐼𝐷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charset="0"/>
                          </a:rPr>
                          <m:t>𝑛</m:t>
                        </m:r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  <a:cs typeface="Calibri" charset="0"/>
                      </a:rPr>
                      <m:t>)</m:t>
                    </m:r>
                  </m:oMath>
                </a14:m>
                <a:endParaRPr lang="en-US" sz="1200" dirty="0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283A8134-DB5C-BBA1-96D5-2E735D4B5A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7900" y="4462067"/>
                <a:ext cx="3390900" cy="294055"/>
              </a:xfrm>
              <a:prstGeom prst="rect">
                <a:avLst/>
              </a:prstGeom>
              <a:blipFill>
                <a:blip r:embed="rId5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B7519ADA-98BE-43EA-22BA-275A71D6A10F}"/>
                  </a:ext>
                </a:extLst>
              </p:cNvPr>
              <p:cNvSpPr txBox="1"/>
              <p:nvPr/>
            </p:nvSpPr>
            <p:spPr>
              <a:xfrm>
                <a:off x="4019561" y="4212879"/>
                <a:ext cx="1797028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latin typeface="Calibri" charset="0"/>
                    <a:ea typeface="Calibri" charset="0"/>
                    <a:cs typeface="Calibri" charset="0"/>
                  </a:rPr>
                  <a:t>G Records RSS  for 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smtClean="0">
                            <a:latin typeface="Cambria Math" panose="02040503050406030204" pitchFamily="18" charset="0"/>
                            <a:cs typeface="Calibri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  <a:cs typeface="Calibri" charset="0"/>
                          </a:rPr>
                          <m:t>𝑃𝑟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  <a:cs typeface="Calibri" charset="0"/>
                          </a:rPr>
                          <m:t>𝑖</m:t>
                        </m:r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  <a:cs typeface="Calibri" charset="0"/>
                      </a:rPr>
                      <m:t>=</m:t>
                    </m:r>
                    <m:sSub>
                      <m:sSubPr>
                        <m:ctrlPr>
                          <a:rPr lang="en-US" sz="1200" i="1">
                            <a:latin typeface="Cambria Math" panose="02040503050406030204" pitchFamily="18" charset="0"/>
                            <a:cs typeface="Calibri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  <a:cs typeface="Calibri" charset="0"/>
                          </a:rPr>
                          <m:t>{</m:t>
                        </m:r>
                        <m:r>
                          <a:rPr lang="en-US" sz="1200" i="1">
                            <a:latin typeface="Cambria Math" panose="02040503050406030204" pitchFamily="18" charset="0"/>
                            <a:cs typeface="Calibri" charset="0"/>
                          </a:rPr>
                          <m:t>𝑃𝑟</m:t>
                        </m:r>
                      </m:e>
                      <m:sub>
                        <m:r>
                          <a:rPr lang="en-US" sz="1200" i="1">
                            <a:latin typeface="Cambria Math" panose="02040503050406030204" pitchFamily="18" charset="0"/>
                            <a:cs typeface="Calibri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200" dirty="0">
                    <a:latin typeface="Calibri" charset="0"/>
                    <a:ea typeface="Calibri" charset="0"/>
                    <a:cs typeface="Calibri" charset="0"/>
                  </a:rPr>
                  <a:t>(1), …,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>
                            <a:latin typeface="Cambria Math" panose="02040503050406030204" pitchFamily="18" charset="0"/>
                            <a:cs typeface="Calibri" charset="0"/>
                          </a:rPr>
                        </m:ctrlPr>
                      </m:sSubPr>
                      <m:e>
                        <m:r>
                          <a:rPr lang="en-US" sz="1200" i="1">
                            <a:latin typeface="Cambria Math" panose="02040503050406030204" pitchFamily="18" charset="0"/>
                            <a:cs typeface="Calibri" charset="0"/>
                          </a:rPr>
                          <m:t>𝑃𝑟</m:t>
                        </m:r>
                      </m:e>
                      <m:sub>
                        <m:r>
                          <a:rPr lang="en-US" sz="1200" i="1">
                            <a:latin typeface="Cambria Math" panose="02040503050406030204" pitchFamily="18" charset="0"/>
                            <a:cs typeface="Calibri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200" dirty="0">
                    <a:latin typeface="Calibri" charset="0"/>
                    <a:ea typeface="Calibri" charset="0"/>
                    <a:cs typeface="Calibri" charset="0"/>
                  </a:rPr>
                  <a:t>(l)}  also for T, </a:t>
                </a:r>
                <a:r>
                  <a:rPr lang="en-US" sz="1200" dirty="0">
                    <a:cs typeface="Calibri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>
                            <a:latin typeface="Cambria Math" panose="02040503050406030204" pitchFamily="18" charset="0"/>
                            <a:cs typeface="Calibri" charset="0"/>
                          </a:rPr>
                        </m:ctrlPr>
                      </m:sSubPr>
                      <m:e>
                        <m:r>
                          <a:rPr lang="en-US" sz="1200" i="1">
                            <a:latin typeface="Cambria Math" panose="02040503050406030204" pitchFamily="18" charset="0"/>
                            <a:cs typeface="Calibri" charset="0"/>
                          </a:rPr>
                          <m:t>𝑃𝑟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  <a:cs typeface="Calibri" charset="0"/>
                          </a:rPr>
                          <m:t>𝑇</m:t>
                        </m:r>
                      </m:sub>
                    </m:sSub>
                    <m:r>
                      <a:rPr lang="en-US" sz="1200" i="1">
                        <a:latin typeface="Cambria Math" panose="02040503050406030204" pitchFamily="18" charset="0"/>
                        <a:cs typeface="Calibri" charset="0"/>
                      </a:rPr>
                      <m:t>=</m:t>
                    </m:r>
                    <m:sSub>
                      <m:sSubPr>
                        <m:ctrlPr>
                          <a:rPr lang="en-US" sz="1200" i="1">
                            <a:latin typeface="Cambria Math" panose="02040503050406030204" pitchFamily="18" charset="0"/>
                            <a:cs typeface="Calibri" charset="0"/>
                          </a:rPr>
                        </m:ctrlPr>
                      </m:sSubPr>
                      <m:e>
                        <m:r>
                          <a:rPr lang="en-US" sz="1200" i="1">
                            <a:latin typeface="Cambria Math" panose="02040503050406030204" pitchFamily="18" charset="0"/>
                            <a:cs typeface="Calibri" charset="0"/>
                          </a:rPr>
                          <m:t>{</m:t>
                        </m:r>
                        <m:r>
                          <a:rPr lang="en-US" sz="1200" i="1">
                            <a:latin typeface="Cambria Math" panose="02040503050406030204" pitchFamily="18" charset="0"/>
                            <a:cs typeface="Calibri" charset="0"/>
                          </a:rPr>
                          <m:t>𝑃𝑟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  <a:cs typeface="Calibri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US" sz="1200" dirty="0">
                    <a:latin typeface="Calibri" charset="0"/>
                    <a:ea typeface="Calibri" charset="0"/>
                    <a:cs typeface="Calibri" charset="0"/>
                  </a:rPr>
                  <a:t>(1), …,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smtClean="0">
                            <a:latin typeface="Cambria Math" panose="02040503050406030204" pitchFamily="18" charset="0"/>
                            <a:cs typeface="Calibri" charset="0"/>
                          </a:rPr>
                        </m:ctrlPr>
                      </m:sSubPr>
                      <m:e>
                        <m:r>
                          <a:rPr lang="en-US" sz="1200" i="1">
                            <a:latin typeface="Cambria Math" panose="02040503050406030204" pitchFamily="18" charset="0"/>
                            <a:cs typeface="Calibri" charset="0"/>
                          </a:rPr>
                          <m:t>𝑃𝑟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  <a:cs typeface="Calibri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US" sz="1200" dirty="0">
                    <a:latin typeface="Calibri" charset="0"/>
                    <a:ea typeface="Calibri" charset="0"/>
                    <a:cs typeface="Calibri" charset="0"/>
                  </a:rPr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200" i="1" smtClean="0">
                            <a:latin typeface="Cambria Math" panose="02040503050406030204" pitchFamily="18" charset="0"/>
                            <a:cs typeface="Calibri" charset="0"/>
                          </a:rPr>
                        </m:ctrlPr>
                      </m:sSup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  <a:cs typeface="Calibri" charset="0"/>
                          </a:rPr>
                          <m:t>𝑙</m:t>
                        </m:r>
                      </m:e>
                      <m:sup>
                        <m:r>
                          <a:rPr lang="en-US" sz="1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charset="0"/>
                          </a:rPr>
                          <m:t>℩</m:t>
                        </m:r>
                      </m:sup>
                    </m:sSup>
                  </m:oMath>
                </a14:m>
                <a:r>
                  <a:rPr lang="en-US" sz="1200" dirty="0">
                    <a:latin typeface="Calibri" charset="0"/>
                    <a:ea typeface="Calibri" charset="0"/>
                    <a:cs typeface="Calibri" charset="0"/>
                  </a:rPr>
                  <a:t>)} </a:t>
                </a: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B7519ADA-98BE-43EA-22BA-275A71D6A1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9561" y="4212879"/>
                <a:ext cx="1797028" cy="830997"/>
              </a:xfrm>
              <a:prstGeom prst="rect">
                <a:avLst/>
              </a:prstGeom>
              <a:blipFill>
                <a:blip r:embed="rId6"/>
                <a:stretch>
                  <a:fillRect r="-1408" b="-454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2796368F-9692-D77E-0B4A-0EB395B57585}"/>
                  </a:ext>
                </a:extLst>
              </p:cNvPr>
              <p:cNvSpPr txBox="1"/>
              <p:nvPr/>
            </p:nvSpPr>
            <p:spPr>
              <a:xfrm>
                <a:off x="5905522" y="4941885"/>
                <a:ext cx="2584417" cy="8624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latin typeface="Calibri" charset="0"/>
                    <a:ea typeface="Calibri" charset="0"/>
                    <a:cs typeface="Calibri" charset="0"/>
                  </a:rPr>
                  <a:t>Decrypt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200" i="1" smtClean="0">
                            <a:latin typeface="Cambria Math" panose="02040503050406030204" pitchFamily="18" charset="0"/>
                            <a:cs typeface="Calibri" charset="0"/>
                          </a:rPr>
                        </m:ctrlPr>
                      </m:sSubSup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  <a:cs typeface="Calibri" charset="0"/>
                          </a:rPr>
                          <m:t>𝑚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  <a:cs typeface="Calibri" charset="0"/>
                          </a:rPr>
                          <m:t>𝑇</m:t>
                        </m:r>
                      </m:sub>
                      <m:sup>
                        <m:r>
                          <a:rPr lang="en-US" sz="1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charset="0"/>
                          </a:rPr>
                          <m:t>℩</m:t>
                        </m:r>
                      </m:sup>
                    </m:sSubSup>
                    <m:r>
                      <a:rPr lang="en-US" sz="1200" b="0" i="1" smtClean="0">
                        <a:latin typeface="Cambria Math" panose="02040503050406030204" pitchFamily="18" charset="0"/>
                        <a:cs typeface="Calibri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200" b="0" i="0" smtClean="0">
                        <a:latin typeface="Cambria Math" panose="02040503050406030204" pitchFamily="18" charset="0"/>
                        <a:cs typeface="Calibri" charset="0"/>
                      </a:rPr>
                      <m:t>to</m:t>
                    </m:r>
                    <m:r>
                      <a:rPr lang="en-US" sz="1200" b="0" i="0" smtClean="0">
                        <a:latin typeface="Cambria Math" panose="02040503050406030204" pitchFamily="18" charset="0"/>
                        <a:cs typeface="Calibri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200" b="0" i="0" smtClean="0">
                        <a:latin typeface="Cambria Math" panose="02040503050406030204" pitchFamily="18" charset="0"/>
                        <a:cs typeface="Calibri" charset="0"/>
                      </a:rPr>
                      <m:t>obtain</m:t>
                    </m:r>
                    <m:r>
                      <a:rPr lang="en-US" sz="1200" b="0" i="0" smtClean="0">
                        <a:latin typeface="Cambria Math" panose="02040503050406030204" pitchFamily="18" charset="0"/>
                        <a:cs typeface="Calibri" charset="0"/>
                      </a:rPr>
                      <m:t> </m:t>
                    </m:r>
                    <m:sSubSup>
                      <m:sSubSupPr>
                        <m:ctrlPr>
                          <a:rPr lang="en-US" sz="1200" i="1">
                            <a:latin typeface="Cambria Math" panose="02040503050406030204" pitchFamily="18" charset="0"/>
                            <a:cs typeface="Calibri" charset="0"/>
                          </a:rPr>
                        </m:ctrlPr>
                      </m:sSubSupPr>
                      <m:e>
                        <m:r>
                          <a:rPr lang="en-US" sz="1200" i="1">
                            <a:latin typeface="Cambria Math" panose="02040503050406030204" pitchFamily="18" charset="0"/>
                            <a:cs typeface="Calibri" charset="0"/>
                          </a:rPr>
                          <m:t>𝑚</m:t>
                        </m:r>
                      </m:e>
                      <m:sub>
                        <m:r>
                          <a:rPr lang="en-US" sz="1200" i="1">
                            <a:latin typeface="Cambria Math" panose="02040503050406030204" pitchFamily="18" charset="0"/>
                            <a:cs typeface="Calibri" charset="0"/>
                          </a:rPr>
                          <m:t>1</m:t>
                        </m:r>
                      </m:sub>
                      <m:sup>
                        <m: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charset="0"/>
                          </a:rPr>
                          <m:t>𝚤</m:t>
                        </m:r>
                      </m:sup>
                    </m:sSubSup>
                    <m:r>
                      <a:rPr lang="en-US" sz="12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charset="0"/>
                      </a:rPr>
                      <m:t>∥</m:t>
                    </m:r>
                    <m:sSub>
                      <m:sSubPr>
                        <m:ctrlP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charset="0"/>
                          </a:rPr>
                        </m:ctrlPr>
                      </m:sSubPr>
                      <m:e>
                        <m: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charset="0"/>
                          </a:rPr>
                          <m:t>𝐼𝐷</m:t>
                        </m:r>
                      </m:e>
                      <m:sub>
                        <m: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charset="0"/>
                          </a:rPr>
                          <m:t>1</m:t>
                        </m:r>
                      </m:sub>
                    </m:sSub>
                    <m:r>
                      <a:rPr lang="en-US" sz="12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charset="0"/>
                      </a:rPr>
                      <m:t> </m:t>
                    </m:r>
                  </m:oMath>
                </a14:m>
                <a:r>
                  <a:rPr lang="en-US" sz="1200" dirty="0">
                    <a:latin typeface="Calibri" charset="0"/>
                    <a:ea typeface="Calibri" charset="0"/>
                    <a:cs typeface="Calibri" charset="0"/>
                  </a:rPr>
                  <a:t> and compares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200" i="1" smtClean="0">
                            <a:latin typeface="Cambria Math" panose="02040503050406030204" pitchFamily="18" charset="0"/>
                            <a:cs typeface="Calibri" charset="0"/>
                          </a:rPr>
                        </m:ctrlPr>
                      </m:sSubSupPr>
                      <m:e>
                        <m:sSubSup>
                          <m:sSubSupPr>
                            <m:ctrlPr>
                              <a:rPr lang="en-US" sz="1200" i="1" smtClean="0">
                                <a:latin typeface="Cambria Math" panose="02040503050406030204" pitchFamily="18" charset="0"/>
                                <a:cs typeface="Calibri" charset="0"/>
                              </a:rPr>
                            </m:ctrlPr>
                          </m:sSubSup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cs typeface="Calibri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cs typeface="Calibri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sz="1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charset="0"/>
                              </a:rPr>
                              <m:t>℩</m:t>
                            </m:r>
                          </m:sup>
                        </m:sSubSup>
                        <m:r>
                          <a:rPr lang="en-US" sz="1200" b="0" i="1" smtClean="0">
                            <a:latin typeface="Cambria Math" panose="02040503050406030204" pitchFamily="18" charset="0"/>
                            <a:cs typeface="Calibri" charset="0"/>
                          </a:rPr>
                          <m:t>=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  <a:cs typeface="Calibri" charset="0"/>
                          </a:rPr>
                          <m:t>𝑚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  <a:cs typeface="Calibri" charset="0"/>
                          </a:rPr>
                          <m:t>𝑖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  <a:cs typeface="Calibri" charset="0"/>
                          </a:rPr>
                          <m:t> </m:t>
                        </m:r>
                      </m:sub>
                      <m:sup>
                        <m:r>
                          <a:rPr lang="en-US" sz="1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charset="0"/>
                          </a:rPr>
                          <m:t>℩℩</m:t>
                        </m:r>
                      </m:sup>
                    </m:sSubSup>
                    <m:r>
                      <a:rPr lang="en-US" sz="1200" b="0" i="1" smtClean="0">
                        <a:latin typeface="Cambria Math" panose="02040503050406030204" pitchFamily="18" charset="0"/>
                        <a:cs typeface="Calibri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200" b="0" i="0" smtClean="0">
                        <a:latin typeface="Cambria Math" panose="02040503050406030204" pitchFamily="18" charset="0"/>
                        <a:cs typeface="Calibri" charset="0"/>
                      </a:rPr>
                      <m:t>or</m:t>
                    </m:r>
                    <m:r>
                      <a:rPr lang="en-US" sz="1200" b="0" i="0" smtClean="0">
                        <a:latin typeface="Cambria Math" panose="02040503050406030204" pitchFamily="18" charset="0"/>
                        <a:cs typeface="Calibri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200" b="0" i="0" smtClean="0">
                        <a:latin typeface="Cambria Math" panose="02040503050406030204" pitchFamily="18" charset="0"/>
                        <a:cs typeface="Calibri" charset="0"/>
                      </a:rPr>
                      <m:t>not</m:t>
                    </m:r>
                    <m:r>
                      <a:rPr lang="en-US" sz="1200" b="0" i="0" smtClean="0">
                        <a:latin typeface="Cambria Math" panose="02040503050406030204" pitchFamily="18" charset="0"/>
                        <a:cs typeface="Calibri" charset="0"/>
                      </a:rPr>
                      <m:t>.</m:t>
                    </m:r>
                  </m:oMath>
                </a14:m>
                <a:endParaRPr lang="en-US" sz="1200" b="0" dirty="0">
                  <a:latin typeface="Calibri" charset="0"/>
                  <a:cs typeface="Calibri" charset="0"/>
                </a:endParaRPr>
              </a:p>
              <a:p>
                <a:r>
                  <a:rPr lang="en-US" sz="1200" dirty="0">
                    <a:latin typeface="Calibri" charset="0"/>
                    <a:ea typeface="Calibri" charset="0"/>
                    <a:cs typeface="Calibri" charset="0"/>
                  </a:rPr>
                  <a:t>Verification Criterion:</a:t>
                </a: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1200" i="1" smtClean="0">
                            <a:latin typeface="Cambria Math" panose="02040503050406030204" pitchFamily="18" charset="0"/>
                            <a:cs typeface="Calibri" charset="0"/>
                          </a:rPr>
                        </m:ctrlPr>
                      </m:sSubSupPr>
                      <m:e>
                        <m:r>
                          <a:rPr lang="en-US" sz="1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charset="0"/>
                          </a:rPr>
                          <m:t>𝜏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  <a:cs typeface="Calibri" charset="0"/>
                          </a:rPr>
                          <m:t>𝑙𝑜𝑤</m:t>
                        </m:r>
                      </m:sub>
                      <m:sup>
                        <m:r>
                          <a:rPr lang="en-US" sz="1200" b="0" i="1" smtClean="0">
                            <a:latin typeface="Cambria Math" panose="02040503050406030204" pitchFamily="18" charset="0"/>
                            <a:cs typeface="Calibri" charset="0"/>
                          </a:rPr>
                          <m:t>𝑇</m:t>
                        </m:r>
                      </m:sup>
                    </m:sSubSup>
                    <m:r>
                      <a:rPr lang="en-US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charset="0"/>
                      </a:rPr>
                      <m:t>≤</m:t>
                    </m:r>
                  </m:oMath>
                </a14:m>
                <a:r>
                  <a:rPr lang="en-US" sz="1200" dirty="0">
                    <a:cs typeface="Calibri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2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charset="0"/>
                      </a:rPr>
                      <m:t>𝛾</m:t>
                    </m:r>
                  </m:oMath>
                </a14:m>
                <a:r>
                  <a:rPr lang="en-US" sz="1200" dirty="0">
                    <a:latin typeface="Calibri" charset="0"/>
                    <a:ea typeface="Calibri" charset="0"/>
                    <a:cs typeface="Calibri" charset="0"/>
                  </a:rPr>
                  <a:t>(k)</a:t>
                </a:r>
                <a14:m>
                  <m:oMath xmlns:m="http://schemas.openxmlformats.org/officeDocument/2006/math">
                    <m:r>
                      <a:rPr lang="en-US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charset="0"/>
                      </a:rPr>
                      <m:t>≤</m:t>
                    </m:r>
                    <m:sSubSup>
                      <m:sSubSupPr>
                        <m:ctrlPr>
                          <a:rPr lang="en-US" sz="1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charset="0"/>
                          </a:rPr>
                        </m:ctrlPr>
                      </m:sSubSupPr>
                      <m:e>
                        <m:r>
                          <a:rPr lang="en-US" sz="1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charset="0"/>
                          </a:rPr>
                          <m:t>𝜏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charset="0"/>
                          </a:rPr>
                          <m:t>h𝑖𝑔h</m:t>
                        </m:r>
                      </m:sub>
                      <m:sup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charset="0"/>
                          </a:rPr>
                          <m:t>𝑇</m:t>
                        </m:r>
                      </m:sup>
                    </m:sSubSup>
                  </m:oMath>
                </a14:m>
                <a:endParaRPr lang="en-US" sz="1200" dirty="0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2796368F-9692-D77E-0B4A-0EB395B575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5522" y="4941885"/>
                <a:ext cx="2584417" cy="862480"/>
              </a:xfrm>
              <a:prstGeom prst="rect">
                <a:avLst/>
              </a:prstGeom>
              <a:blipFill>
                <a:blip r:embed="rId7"/>
                <a:stretch>
                  <a:fillRect t="-1471" b="-1471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883DF6B2-F334-697D-C39A-A55B18D255A1}"/>
                  </a:ext>
                </a:extLst>
              </p:cNvPr>
              <p:cNvSpPr txBox="1"/>
              <p:nvPr/>
            </p:nvSpPr>
            <p:spPr>
              <a:xfrm>
                <a:off x="2387605" y="5769747"/>
                <a:ext cx="312418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latin typeface="Calibri" charset="0"/>
                    <a:ea typeface="Calibri" charset="0"/>
                    <a:cs typeface="Calibri" charset="0"/>
                  </a:rPr>
                  <a:t>Compute and transmit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smtClean="0">
                            <a:latin typeface="Cambria Math" panose="02040503050406030204" pitchFamily="18" charset="0"/>
                            <a:cs typeface="Calibri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  <a:cs typeface="Calibri" charset="0"/>
                          </a:rPr>
                          <m:t>𝑚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  <a:cs typeface="Calibri" charset="0"/>
                          </a:rPr>
                          <m:t>𝐺</m:t>
                        </m:r>
                      </m:sub>
                    </m:sSub>
                    <m:r>
                      <a:rPr lang="en-US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charset="0"/>
                      </a:rPr>
                      <m:t>←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charset="0"/>
                      </a:rPr>
                      <m:t>𝐼</m:t>
                    </m:r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charset="0"/>
                          </a:rPr>
                          <m:t>𝐷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charset="0"/>
                          </a:rPr>
                          <m:t>𝐺</m:t>
                        </m:r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charset="0"/>
                      </a:rPr>
                      <m:t>,</m:t>
                    </m:r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charset="0"/>
                          </a:rPr>
                          <m:t>𝑧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charset="0"/>
                          </a:rPr>
                          <m:t>𝐺</m:t>
                        </m:r>
                      </m:sub>
                    </m:sSub>
                  </m:oMath>
                </a14:m>
                <a:endParaRPr lang="en-US" sz="1200" dirty="0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883DF6B2-F334-697D-C39A-A55B18D255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7605" y="5769747"/>
                <a:ext cx="3124189" cy="276999"/>
              </a:xfrm>
              <a:prstGeom prst="rect">
                <a:avLst/>
              </a:prstGeom>
              <a:blipFill>
                <a:blip r:embed="rId8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C8EDE6C9-EB4D-FF51-B18E-90FBB6945900}"/>
                  </a:ext>
                </a:extLst>
              </p:cNvPr>
              <p:cNvSpPr txBox="1"/>
              <p:nvPr/>
            </p:nvSpPr>
            <p:spPr>
              <a:xfrm>
                <a:off x="158777" y="5773003"/>
                <a:ext cx="1797028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latin typeface="Calibri" charset="0"/>
                    <a:ea typeface="Calibri" charset="0"/>
                    <a:cs typeface="Calibri" charset="0"/>
                  </a:rPr>
                  <a:t>Key establishment: Receives message computes pairwise key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latin typeface="Cambria Math" panose="02040503050406030204" pitchFamily="18" charset="0"/>
                              <a:cs typeface="Calibri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  <a:cs typeface="Calibri" charset="0"/>
                            </a:rPr>
                            <m:t>𝐾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  <a:cs typeface="Calibri" charset="0"/>
                            </a:rPr>
                            <m:t>𝐺𝑖</m:t>
                          </m:r>
                        </m:sub>
                      </m:sSub>
                      <m:r>
                        <a:rPr lang="en-US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charset="0"/>
                        </a:rPr>
                        <m:t>←</m:t>
                      </m:r>
                      <m:sSup>
                        <m:sSupPr>
                          <m:ctrlPr>
                            <a:rPr lang="en-US" sz="1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2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charset="0"/>
                                    </a:rPr>
                                    <m:t>𝐺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sSub>
                            <m:sSubPr>
                              <m:ctrlPr>
                                <a:rPr lang="en-US" sz="1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charset="0"/>
                                </a:rPr>
                                <m:t>𝑖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en-US" sz="1200" dirty="0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C8EDE6C9-EB4D-FF51-B18E-90FBB69459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777" y="5773003"/>
                <a:ext cx="1797028" cy="83099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467BA00A-E7C8-580A-2454-40C1E4D7F8AF}"/>
                  </a:ext>
                </a:extLst>
              </p:cNvPr>
              <p:cNvSpPr txBox="1"/>
              <p:nvPr/>
            </p:nvSpPr>
            <p:spPr>
              <a:xfrm>
                <a:off x="5956322" y="6104087"/>
                <a:ext cx="179702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latin typeface="Calibri" charset="0"/>
                    <a:ea typeface="Calibri" charset="0"/>
                    <a:cs typeface="Calibri" charset="0"/>
                  </a:rPr>
                  <a:t>Key establishment: </a:t>
                </a:r>
              </a:p>
              <a:p>
                <a:r>
                  <a:rPr lang="en-US" sz="1200" dirty="0">
                    <a:latin typeface="Calibri" charset="0"/>
                    <a:ea typeface="Calibri" charset="0"/>
                    <a:cs typeface="Calibri" charset="0"/>
                  </a:rPr>
                  <a:t>G computes pairwise key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latin typeface="Cambria Math" panose="02040503050406030204" pitchFamily="18" charset="0"/>
                              <a:cs typeface="Calibri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  <a:cs typeface="Calibri" charset="0"/>
                            </a:rPr>
                            <m:t>𝐾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  <a:cs typeface="Calibri" charset="0"/>
                            </a:rPr>
                            <m:t>𝐺𝑖</m:t>
                          </m:r>
                        </m:sub>
                      </m:sSub>
                      <m:r>
                        <a:rPr lang="en-US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charset="0"/>
                        </a:rPr>
                        <m:t>←</m:t>
                      </m:r>
                      <m:sSup>
                        <m:sSupPr>
                          <m:ctrlPr>
                            <a:rPr lang="en-US" sz="1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2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sSub>
                            <m:sSubPr>
                              <m:ctrlPr>
                                <a:rPr lang="en-US" sz="1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charset="0"/>
                                </a:rPr>
                                <m:t>𝐺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en-US" sz="1200" dirty="0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467BA00A-E7C8-580A-2454-40C1E4D7F8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6322" y="6104087"/>
                <a:ext cx="1797028" cy="64633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477240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1AEFA7-7D50-D5FB-3D0C-7EA76C7DE1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000" y="1"/>
            <a:ext cx="11709400" cy="85090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0000FF"/>
                </a:solidFill>
              </a:rPr>
              <a:t>STUN: Received signal strength Verification</a:t>
            </a:r>
            <a:r>
              <a:rPr lang="en-CN" b="1" dirty="0"/>
              <a:t> </a:t>
            </a:r>
            <a:endParaRPr lang="en-CN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D9F9A8D-A446-4504-97CE-E817D678525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7000" y="850900"/>
                <a:ext cx="11709400" cy="5791199"/>
              </a:xfrm>
            </p:spPr>
            <p:txBody>
              <a:bodyPr/>
              <a:lstStyle/>
              <a:p>
                <a:endParaRPr lang="en-CN" dirty="0"/>
              </a:p>
              <a:p>
                <a:endParaRPr lang="en-CN" dirty="0"/>
              </a:p>
              <a:p>
                <a:endParaRPr lang="en-CN" dirty="0"/>
              </a:p>
              <a:p>
                <a:r>
                  <a:rPr lang="en-CN" dirty="0"/>
                  <a:t>Verification at T (</a:t>
                </a:r>
                <a:r>
                  <a:rPr lang="en-CN" dirty="0">
                    <a:solidFill>
                      <a:srgbClr val="0000FF"/>
                    </a:solidFill>
                  </a:rPr>
                  <a:t>step 3</a:t>
                </a:r>
                <a:r>
                  <a:rPr lang="en-CN" dirty="0"/>
                  <a:t>):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𝑙𝑜𝑤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en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𝑃𝑟</m:t>
                          </m:r>
                        </m:e>
                        <m:sub>
                          <m:sSub>
                            <m:sSubPr>
                              <m:ctrlPr>
                                <a:rPr lang="en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k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sSubSup>
                        <m:sSubSupPr>
                          <m:ctrlPr>
                            <a:rPr lang="en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h𝑖𝑔h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=1, …,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CN" dirty="0"/>
              </a:p>
              <a:p>
                <a:r>
                  <a:rPr lang="en-CN" dirty="0"/>
                  <a:t>Verification at G(</a:t>
                </a:r>
                <a:r>
                  <a:rPr lang="en-CN" dirty="0">
                    <a:solidFill>
                      <a:srgbClr val="0000FF"/>
                    </a:solidFill>
                  </a:rPr>
                  <a:t>step 5</a:t>
                </a:r>
                <a:r>
                  <a:rPr lang="en-CN" dirty="0"/>
                  <a:t>):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𝑙𝑜𝑤</m:t>
                          </m:r>
                        </m:sub>
                      </m:sSub>
                      <m:r>
                        <a:rPr lang="en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m:rPr>
                          <m:sty m:val="p"/>
                        </m:rP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)≤</m:t>
                      </m:r>
                      <m:sSub>
                        <m:sSubPr>
                          <m:ctrlPr>
                            <a:rPr lang="en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h𝑖𝑔h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=1, …,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CN" dirty="0"/>
              </a:p>
              <a:p>
                <a:endParaRPr lang="en-CN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D9F9A8D-A446-4504-97CE-E817D678525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7000" y="850900"/>
                <a:ext cx="11709400" cy="5791199"/>
              </a:xfrm>
              <a:blipFill>
                <a:blip r:embed="rId2"/>
                <a:stretch>
                  <a:fillRect l="-9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39744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173E0-C3F2-D2FF-4CA8-972613584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005" y="130629"/>
            <a:ext cx="11721737" cy="949235"/>
          </a:xfrm>
        </p:spPr>
        <p:txBody>
          <a:bodyPr/>
          <a:lstStyle/>
          <a:p>
            <a:r>
              <a:rPr lang="en-CN" b="1" dirty="0">
                <a:solidFill>
                  <a:srgbClr val="0000FF"/>
                </a:solidFill>
              </a:rPr>
              <a:t>Evaluation</a:t>
            </a:r>
            <a:r>
              <a:rPr lang="en-US" b="1" dirty="0">
                <a:solidFill>
                  <a:srgbClr val="0000FF"/>
                </a:solidFill>
              </a:rPr>
              <a:t>: Type 1 Adversary</a:t>
            </a:r>
            <a:endParaRPr lang="en-CN" b="1" dirty="0">
              <a:solidFill>
                <a:srgbClr val="0000FF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22726AB-9DAE-CC2F-52A9-1B7B9914234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9005" y="1079864"/>
                <a:ext cx="11773990" cy="5647507"/>
              </a:xfrm>
            </p:spPr>
            <p:txBody>
              <a:bodyPr>
                <a:normAutofit fontScale="92500" lnSpcReduction="20000"/>
              </a:bodyPr>
              <a:lstStyle/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Condition</a:t>
                </a:r>
                <a:r>
                  <a:rPr lang="en-CN" dirty="0"/>
                  <a:t> for adversary to defeat type 1 adversary:</a:t>
                </a:r>
              </a:p>
              <a:p>
                <a:endParaRPr lang="en-US" dirty="0"/>
              </a:p>
              <a:p>
                <a:r>
                  <a:rPr lang="en-US" dirty="0"/>
                  <a:t>Equal </a:t>
                </a:r>
                <a:r>
                  <a:rPr lang="en-US" dirty="0">
                    <a:solidFill>
                      <a:srgbClr val="0000FF"/>
                    </a:solidFill>
                  </a:rPr>
                  <a:t>t</a:t>
                </a:r>
                <a:r>
                  <a:rPr lang="en-CN" dirty="0">
                    <a:solidFill>
                      <a:srgbClr val="0000FF"/>
                    </a:solidFill>
                  </a:rPr>
                  <a:t>ransmit power</a:t>
                </a:r>
                <a:r>
                  <a:rPr lang="en-US" dirty="0">
                    <a:solidFill>
                      <a:srgbClr val="0000FF"/>
                    </a:solidFill>
                  </a:rPr>
                  <a:t>s</a:t>
                </a:r>
                <a:r>
                  <a:rPr lang="en-CN" dirty="0">
                    <a:solidFill>
                      <a:srgbClr val="0000FF"/>
                    </a:solidFill>
                  </a:rPr>
                  <a:t> </a:t>
                </a:r>
                <a:r>
                  <a:rPr lang="en-CN" dirty="0"/>
                  <a:t>in step 3 and 5 to pass the verification at the </a:t>
                </a:r>
                <a:r>
                  <a:rPr lang="en-CN" dirty="0">
                    <a:solidFill>
                      <a:srgbClr val="0000FF"/>
                    </a:solidFill>
                  </a:rPr>
                  <a:t>distance</a:t>
                </a:r>
                <a:r>
                  <a:rPr lang="en-CN" dirty="0">
                    <a:solidFill>
                      <a:srgbClr val="0070C0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𝑀𝐺</m:t>
                        </m:r>
                      </m:sub>
                    </m:sSub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CN" dirty="0"/>
                  <a:t> simulataneously.</a:t>
                </a:r>
              </a:p>
              <a:p>
                <a:endParaRPr lang="en-CN" dirty="0"/>
              </a:p>
              <a:p>
                <a:r>
                  <a:rPr lang="en-US" dirty="0"/>
                  <a:t>Secondly,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b>
                            </m:sSub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den>
                    </m:f>
                  </m:oMath>
                </a14:m>
                <a:r>
                  <a:rPr lang="en-CN" dirty="0">
                    <a:solidFill>
                      <a:srgbClr val="0000FF"/>
                    </a:solidFill>
                  </a:rPr>
                  <a:t> = 1</a:t>
                </a:r>
                <a:r>
                  <a:rPr lang="en-CN" dirty="0"/>
                  <a:t>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22726AB-9DAE-CC2F-52A9-1B7B991423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9005" y="1079864"/>
                <a:ext cx="11773990" cy="5647507"/>
              </a:xfrm>
              <a:blipFill>
                <a:blip r:embed="rId3"/>
                <a:stretch>
                  <a:fillRect l="-7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Chart, radar chart&#10;&#10;Description automatically generated">
            <a:extLst>
              <a:ext uri="{FF2B5EF4-FFF2-40B4-BE49-F238E27FC236}">
                <a16:creationId xmlns:a16="http://schemas.microsoft.com/office/drawing/2014/main" id="{F542E114-CF0D-43A9-A288-B02F96D6AC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3961" y="845340"/>
            <a:ext cx="5365112" cy="3015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7072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E9C1D-02E7-F3A4-DFBE-BF3531227B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853" y="98856"/>
            <a:ext cx="11973697" cy="889685"/>
          </a:xfrm>
        </p:spPr>
        <p:txBody>
          <a:bodyPr/>
          <a:lstStyle/>
          <a:p>
            <a:r>
              <a:rPr lang="en-CN" b="1" dirty="0">
                <a:solidFill>
                  <a:srgbClr val="0000FF"/>
                </a:solidFill>
              </a:rPr>
              <a:t>Evaluation</a:t>
            </a:r>
            <a:r>
              <a:rPr lang="en-US" b="1" dirty="0">
                <a:solidFill>
                  <a:srgbClr val="0000FF"/>
                </a:solidFill>
              </a:rPr>
              <a:t>: Type 2 Adversary</a:t>
            </a:r>
            <a:endParaRPr lang="en-CN" b="1" dirty="0">
              <a:solidFill>
                <a:srgbClr val="0000FF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5CB3B93-AC2E-C197-C1FF-097F2B8D983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8853" y="1099751"/>
                <a:ext cx="11973697" cy="5659395"/>
              </a:xfrm>
            </p:spPr>
            <p:txBody>
              <a:bodyPr>
                <a:normAutofit fontScale="85000" lnSpcReduction="20000"/>
              </a:bodyPr>
              <a:lstStyle/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CN" dirty="0"/>
              </a:p>
              <a:p>
                <a:r>
                  <a:rPr lang="en-CN" dirty="0"/>
                  <a:t>Adversary above ground may be able to 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sSubSup>
                          <m:sSubSupPr>
                            <m:ctrlPr>
                              <a:rPr lang="en-CN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b>
                          <m:sup>
                            <m:r>
                              <m:rPr>
                                <m:nor/>
                              </m:rPr>
                              <a:rPr lang="en-CN"/>
                              <m:t>′</m:t>
                            </m:r>
                          </m:sup>
                        </m:sSubSup>
                      </m:sub>
                    </m:sSub>
                  </m:oMath>
                </a14:m>
                <a:r>
                  <a:rPr lang="en-CN" dirty="0"/>
                  <a:t>for step 5 since the </a:t>
                </a:r>
                <a:r>
                  <a:rPr lang="en-CN" dirty="0">
                    <a:solidFill>
                      <a:srgbClr val="0000FF"/>
                    </a:solidFill>
                  </a:rPr>
                  <a:t>channel is visible</a:t>
                </a:r>
                <a:r>
                  <a:rPr lang="en-CN" dirty="0"/>
                  <a:t>. </a:t>
                </a:r>
              </a:p>
              <a:p>
                <a:endParaRPr lang="en-CN" dirty="0"/>
              </a:p>
              <a:p>
                <a:r>
                  <a:rPr lang="en-US" dirty="0"/>
                  <a:t>T</a:t>
                </a:r>
                <a:r>
                  <a:rPr lang="en-CN" dirty="0"/>
                  <a:t>o 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sSubSup>
                          <m:sSubSupPr>
                            <m:ctrlPr>
                              <a:rPr lang="en-CN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b>
                          <m:sup>
                            <m:r>
                              <m:rPr>
                                <m:nor/>
                              </m:rPr>
                              <a:rPr lang="en-CN"/>
                              <m:t>″</m:t>
                            </m:r>
                          </m:sup>
                        </m:sSubSup>
                      </m:sub>
                    </m:sSub>
                  </m:oMath>
                </a14:m>
                <a:r>
                  <a:rPr lang="en-CN" dirty="0"/>
                  <a:t> underground. It has to compute a </a:t>
                </a:r>
                <a:r>
                  <a:rPr lang="en-CN" dirty="0">
                    <a:solidFill>
                      <a:srgbClr val="0000FF"/>
                    </a:solidFill>
                  </a:rPr>
                  <a:t>system of </a:t>
                </a:r>
                <a:r>
                  <a:rPr lang="en-US" dirty="0">
                    <a:solidFill>
                      <a:srgbClr val="0000FF"/>
                    </a:solidFill>
                  </a:rPr>
                  <a:t>equations</a:t>
                </a:r>
                <a:r>
                  <a:rPr lang="en-US" dirty="0">
                    <a:solidFill>
                      <a:srgbClr val="0070C0"/>
                    </a:solidFill>
                  </a:rPr>
                  <a:t>.</a:t>
                </a:r>
                <a:endParaRPr lang="en-CN" dirty="0">
                  <a:solidFill>
                    <a:srgbClr val="0070C0"/>
                  </a:solidFill>
                </a:endParaRPr>
              </a:p>
              <a:p>
                <a:pPr marL="0" indent="0">
                  <a:buNone/>
                </a:pPr>
                <a:endParaRPr lang="en-CN" dirty="0"/>
              </a:p>
              <a:p>
                <a:r>
                  <a:rPr lang="en-CN" dirty="0"/>
                  <a:t>The solution to this system of S multivariant quadratic equation is known to be </a:t>
                </a:r>
                <a:r>
                  <a:rPr lang="en-CN" dirty="0">
                    <a:solidFill>
                      <a:srgbClr val="0000FF"/>
                    </a:solidFill>
                  </a:rPr>
                  <a:t>NP-hard</a:t>
                </a:r>
                <a:r>
                  <a:rPr lang="en-CN" dirty="0"/>
                  <a:t> (UOV public cyptosystem)</a:t>
                </a:r>
                <a:r>
                  <a:rPr lang="en-US" dirty="0"/>
                  <a:t>.</a:t>
                </a:r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:endParaRPr lang="en-CN" dirty="0"/>
              </a:p>
              <a:p>
                <a:pPr lvl="1"/>
                <a:r>
                  <a:rPr lang="en-US" dirty="0"/>
                  <a:t>M</a:t>
                </a:r>
                <a:r>
                  <a:rPr lang="en-CN" dirty="0"/>
                  <a:t>inimum number of legitimate node per trusted node is 4</a:t>
                </a:r>
              </a:p>
              <a:p>
                <a:pPr marL="0" indent="0">
                  <a:buNone/>
                </a:pPr>
                <a:endParaRPr lang="en-CN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5CB3B93-AC2E-C197-C1FF-097F2B8D983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8853" y="1099751"/>
                <a:ext cx="11973697" cy="5659395"/>
              </a:xfrm>
              <a:blipFill>
                <a:blip r:embed="rId3"/>
                <a:stretch>
                  <a:fillRect l="-662" r="-9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46144B37-5189-4079-9A4D-30375A1450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4751" y="828589"/>
            <a:ext cx="5041900" cy="2723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9350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2581</TotalTime>
  <Words>1021</Words>
  <Application>Microsoft Office PowerPoint</Application>
  <PresentationFormat>Widescreen</PresentationFormat>
  <Paragraphs>189</Paragraphs>
  <Slides>13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Cambria Math</vt:lpstr>
      <vt:lpstr>Office Theme</vt:lpstr>
      <vt:lpstr>STUN: Secret-Free Trust-Establishment For Underground Wireless Networks</vt:lpstr>
      <vt:lpstr>Background</vt:lpstr>
      <vt:lpstr>Motivation</vt:lpstr>
      <vt:lpstr>Objectives</vt:lpstr>
      <vt:lpstr>Threat Model</vt:lpstr>
      <vt:lpstr>STUN: Trust Establishment Protocol </vt:lpstr>
      <vt:lpstr>STUN: Received signal strength Verification </vt:lpstr>
      <vt:lpstr>Evaluation: Type 1 Adversary</vt:lpstr>
      <vt:lpstr>Evaluation: Type 2 Adversary</vt:lpstr>
      <vt:lpstr>Experimental Setup</vt:lpstr>
      <vt:lpstr>Experimental Evaluation: Type 1 Adversary</vt:lpstr>
      <vt:lpstr>Experimental Evaluation: Type 2 Adversary</vt:lpstr>
      <vt:lpstr>Conclusion and Future Work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STUN: Secret-Free Trust-Establishment For Underground Wireless Networks</dc:title>
  <dc:creator>Philip Oguchi</dc:creator>
  <cp:lastModifiedBy>Nirnimesh Ghose</cp:lastModifiedBy>
  <cp:revision>35</cp:revision>
  <dcterms:created xsi:type="dcterms:W3CDTF">2022-04-09T04:08:57Z</dcterms:created>
  <dcterms:modified xsi:type="dcterms:W3CDTF">2022-04-30T20:01:06Z</dcterms:modified>
</cp:coreProperties>
</file>